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59" r:id="rId4"/>
    <p:sldId id="262" r:id="rId5"/>
    <p:sldId id="263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D48A"/>
    <a:srgbClr val="F0C6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0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39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37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9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73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111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6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97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21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07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325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05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71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0" y="6561222"/>
            <a:ext cx="914400" cy="2967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7" name="Gefaltete Ecke 6"/>
          <p:cNvSpPr/>
          <p:nvPr/>
        </p:nvSpPr>
        <p:spPr>
          <a:xfrm>
            <a:off x="3711766" y="2150273"/>
            <a:ext cx="1431096" cy="137338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jetzt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8" name="Gefaltete Ecke 7"/>
          <p:cNvSpPr/>
          <p:nvPr/>
        </p:nvSpPr>
        <p:spPr>
          <a:xfrm rot="21232012">
            <a:off x="5212133" y="2150274"/>
            <a:ext cx="1431096" cy="137338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olgen 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9" name="Gefaltete Ecke 8"/>
          <p:cNvSpPr/>
          <p:nvPr/>
        </p:nvSpPr>
        <p:spPr>
          <a:xfrm>
            <a:off x="6517200" y="2111454"/>
            <a:ext cx="1431096" cy="137338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die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Gefaltete Ecke 9"/>
          <p:cNvSpPr/>
          <p:nvPr/>
        </p:nvSpPr>
        <p:spPr>
          <a:xfrm rot="21232012">
            <a:off x="8743574" y="1714880"/>
            <a:ext cx="1809049" cy="1789782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chnellen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Gefaltete Ecke 10"/>
          <p:cNvSpPr/>
          <p:nvPr/>
        </p:nvSpPr>
        <p:spPr>
          <a:xfrm>
            <a:off x="6132513" y="4890221"/>
            <a:ext cx="1487394" cy="1337183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Q02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" name="Grafik 13" descr="Ein Bild, das Entwurf, Zeichnung, Darstellung, Cartoon enthält.&#10;&#10;Automatisch generierte Beschreibung">
            <a:extLst>
              <a:ext uri="{FF2B5EF4-FFF2-40B4-BE49-F238E27FC236}">
                <a16:creationId xmlns:a16="http://schemas.microsoft.com/office/drawing/2014/main" id="{DA21326D-3A21-9C80-0EE5-EF2AE7CB50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49" y="2382327"/>
            <a:ext cx="2287821" cy="384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595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3439572" y="1330246"/>
            <a:ext cx="5557838" cy="85122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200" dirty="0" smtClean="0"/>
          </a:p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Kostenansatz und Gebühren</a:t>
            </a:r>
          </a:p>
          <a:p>
            <a:pPr algn="ctr"/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38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38555" y="2260430"/>
            <a:ext cx="5700713" cy="57296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Zuständigkeit für Kostenansatz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138555" y="2930587"/>
            <a:ext cx="11837503" cy="1821971"/>
            <a:chOff x="138555" y="2930587"/>
            <a:chExt cx="11837503" cy="1821971"/>
          </a:xfrm>
        </p:grpSpPr>
        <p:sp>
          <p:nvSpPr>
            <p:cNvPr id="5" name="Abgerundetes Rechteck 4"/>
            <p:cNvSpPr/>
            <p:nvPr/>
          </p:nvSpPr>
          <p:spPr>
            <a:xfrm>
              <a:off x="1514477" y="3143657"/>
              <a:ext cx="10461581" cy="1608901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/>
                <a:t>Gericht des ersten Rechtszuges (§ 19 Abs. 1 S. 1 Nr. 1 GKG)</a:t>
              </a:r>
              <a:br>
                <a:rPr lang="de-DE" sz="2800" b="1" dirty="0"/>
              </a:br>
              <a:r>
                <a:rPr lang="de-DE" sz="2800" b="1" dirty="0" smtClean="0"/>
                <a:t>bei </a:t>
              </a:r>
              <a:r>
                <a:rPr lang="de-DE" sz="2800" b="1" dirty="0"/>
                <a:t>Rechtsmittel das Rechtsmittelgericht (§ 19 Abs. 1 S. 1 Nr. 2 GKG</a:t>
              </a:r>
              <a:r>
                <a:rPr lang="de-DE" sz="2800" b="1" dirty="0" smtClean="0"/>
                <a:t>)</a:t>
              </a:r>
              <a:endParaRPr lang="de-DE" sz="2800" b="1" dirty="0"/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138555" y="2930587"/>
              <a:ext cx="2414588" cy="51707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sachlich</a:t>
              </a:r>
              <a:endPara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2" name="Gruppieren 11"/>
          <p:cNvGrpSpPr/>
          <p:nvPr/>
        </p:nvGrpSpPr>
        <p:grpSpPr>
          <a:xfrm>
            <a:off x="138555" y="4849747"/>
            <a:ext cx="11837502" cy="1855121"/>
            <a:chOff x="138555" y="4849747"/>
            <a:chExt cx="11837502" cy="1855121"/>
          </a:xfrm>
        </p:grpSpPr>
        <p:sp>
          <p:nvSpPr>
            <p:cNvPr id="11" name="Abgerundetes Rechteck 10"/>
            <p:cNvSpPr/>
            <p:nvPr/>
          </p:nvSpPr>
          <p:spPr>
            <a:xfrm>
              <a:off x="1514476" y="5095967"/>
              <a:ext cx="10461581" cy="1608901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/>
                <a:t>Kostenbeamter (§ 1 </a:t>
              </a:r>
              <a:r>
                <a:rPr lang="de-DE" sz="2800" b="1" dirty="0" err="1"/>
                <a:t>KostVfg</a:t>
              </a:r>
              <a:r>
                <a:rPr lang="de-DE" sz="2800" b="1" dirty="0"/>
                <a:t>) = Beamter des mittleren oder </a:t>
              </a:r>
              <a:br>
                <a:rPr lang="de-DE" sz="2800" b="1" dirty="0"/>
              </a:br>
              <a:r>
                <a:rPr lang="de-DE" sz="2800" b="1" dirty="0"/>
                <a:t>	gehobenen Justizdienstes oder vergleichbarer </a:t>
              </a:r>
              <a:r>
                <a:rPr lang="de-DE" sz="2800" b="1" dirty="0" smtClean="0"/>
                <a:t>Angestellter</a:t>
              </a:r>
            </a:p>
            <a:p>
              <a:pPr algn="ctr"/>
              <a:r>
                <a:rPr lang="de-DE" sz="2000" b="1" dirty="0" smtClean="0"/>
                <a:t>(</a:t>
              </a:r>
              <a:r>
                <a:rPr lang="de-DE" sz="2000" b="1" dirty="0"/>
                <a:t>gem</a:t>
              </a:r>
              <a:r>
                <a:rPr lang="de-DE" sz="2000" b="1" dirty="0" smtClean="0"/>
                <a:t>. Regelung </a:t>
              </a:r>
              <a:r>
                <a:rPr lang="de-DE" sz="2000" b="1" dirty="0"/>
                <a:t>des jeweiligen Bundeslandes)</a:t>
              </a:r>
              <a:endParaRPr lang="de-DE" sz="2800" b="1" dirty="0"/>
            </a:p>
          </p:txBody>
        </p:sp>
        <p:sp>
          <p:nvSpPr>
            <p:cNvPr id="10" name="Abgerundetes Rechteck 9"/>
            <p:cNvSpPr/>
            <p:nvPr/>
          </p:nvSpPr>
          <p:spPr>
            <a:xfrm>
              <a:off x="138555" y="4849747"/>
              <a:ext cx="2414588" cy="51707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funktionell</a:t>
              </a:r>
              <a:endPara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9" name="Gefaltete Ecke 18"/>
          <p:cNvSpPr/>
          <p:nvPr/>
        </p:nvSpPr>
        <p:spPr>
          <a:xfrm rot="726496">
            <a:off x="9662306" y="1964978"/>
            <a:ext cx="1422054" cy="1395167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19 GKG</a:t>
            </a:r>
          </a:p>
        </p:txBody>
      </p:sp>
    </p:spTree>
    <p:extLst>
      <p:ext uri="{BB962C8B-B14F-4D97-AF65-F5344CB8AC3E}">
        <p14:creationId xmlns:p14="http://schemas.microsoft.com/office/powerpoint/2010/main" val="1545367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3439572" y="1330246"/>
            <a:ext cx="5557838" cy="85122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200" dirty="0" smtClean="0"/>
          </a:p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Kostenansatz und Gebühren</a:t>
            </a:r>
          </a:p>
          <a:p>
            <a:pPr algn="ctr"/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39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38555" y="2260430"/>
            <a:ext cx="8858855" cy="57296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Vorschuss und Vorauszahlung → Kostennachricht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138555" y="2930587"/>
            <a:ext cx="11837504" cy="1821971"/>
            <a:chOff x="138555" y="2930587"/>
            <a:chExt cx="11837504" cy="1821971"/>
          </a:xfrm>
        </p:grpSpPr>
        <p:sp>
          <p:nvSpPr>
            <p:cNvPr id="5" name="Abgerundetes Rechteck 4"/>
            <p:cNvSpPr/>
            <p:nvPr/>
          </p:nvSpPr>
          <p:spPr>
            <a:xfrm>
              <a:off x="914401" y="3143657"/>
              <a:ext cx="11061658" cy="1608901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800" b="1" dirty="0" smtClean="0"/>
            </a:p>
            <a:p>
              <a:pPr algn="ctr"/>
              <a:r>
                <a:rPr lang="de-DE" sz="2800" b="1" dirty="0" smtClean="0"/>
                <a:t>§ </a:t>
              </a:r>
              <a:r>
                <a:rPr lang="de-DE" sz="2800" b="1" dirty="0"/>
                <a:t>15 Abs. 1 </a:t>
              </a:r>
              <a:r>
                <a:rPr lang="de-DE" sz="2800" b="1" dirty="0" err="1"/>
                <a:t>KostVfg</a:t>
              </a:r>
              <a:r>
                <a:rPr lang="de-DE" sz="2800" b="1" dirty="0"/>
                <a:t> - Kosten </a:t>
              </a:r>
              <a:r>
                <a: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alsbald nach Fälligkeit </a:t>
              </a:r>
              <a:r>
                <a:rPr lang="de-DE" sz="2800" b="1" dirty="0"/>
                <a:t>ansetzen, </a:t>
              </a:r>
              <a:br>
                <a:rPr lang="de-DE" sz="2800" b="1" dirty="0"/>
              </a:br>
              <a:r>
                <a:rPr lang="de-DE" sz="2800" b="1" dirty="0"/>
                <a:t>	mithin Kostenvorschüsse berechnen, sobald diese zu leisten sind </a:t>
              </a:r>
              <a:r>
                <a:rPr lang="de-DE" sz="2800" dirty="0"/>
                <a:t/>
              </a:r>
              <a:br>
                <a:rPr lang="de-DE" sz="2800" dirty="0"/>
              </a:br>
              <a:endParaRPr lang="de-DE" sz="2800" b="1" dirty="0"/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138555" y="2930587"/>
              <a:ext cx="2414588" cy="51707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Grundsatz</a:t>
              </a:r>
            </a:p>
          </p:txBody>
        </p:sp>
      </p:grpSp>
      <p:sp>
        <p:nvSpPr>
          <p:cNvPr id="11" name="Abgerundetes Rechteck 10"/>
          <p:cNvSpPr/>
          <p:nvPr/>
        </p:nvSpPr>
        <p:spPr>
          <a:xfrm>
            <a:off x="914401" y="4820605"/>
            <a:ext cx="11061658" cy="168359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Gerichtliche Leistungen/Handlungen dürfen jedoch </a:t>
            </a:r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nur, soweit im Gesetz bestimmt, von der vorherigen Zahlung der Gebühren bzw. eines Kostenvorschusses abhängig </a:t>
            </a:r>
            <a:r>
              <a:rPr lang="de-DE" sz="2400" b="1" dirty="0"/>
              <a:t>gemacht werden (§ 10 GKG)! </a:t>
            </a:r>
            <a:br>
              <a:rPr lang="de-DE" sz="2400" b="1" dirty="0"/>
            </a:br>
            <a:endParaRPr lang="de-DE" sz="2800" b="1" dirty="0"/>
          </a:p>
        </p:txBody>
      </p:sp>
      <p:sp>
        <p:nvSpPr>
          <p:cNvPr id="14" name="Gefaltete Ecke 13"/>
          <p:cNvSpPr/>
          <p:nvPr/>
        </p:nvSpPr>
        <p:spPr>
          <a:xfrm rot="726496">
            <a:off x="9511060" y="262726"/>
            <a:ext cx="2048567" cy="1887498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Wichtige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Vorschriften!</a:t>
            </a:r>
          </a:p>
          <a:p>
            <a:pPr>
              <a:tabLst>
                <a:tab pos="2168525" algn="l"/>
              </a:tabLst>
            </a:pP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 rot="356834">
            <a:off x="9593963" y="1352333"/>
            <a:ext cx="2048567" cy="1887498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</a:p>
          <a:p>
            <a:pPr>
              <a:tabLst>
                <a:tab pos="2168525" algn="l"/>
              </a:tabLst>
            </a:pPr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12 GKG </a:t>
            </a:r>
            <a:r>
              <a:rPr lang="de-DE" sz="20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für Gebühren</a:t>
            </a:r>
            <a:br>
              <a:rPr lang="de-DE" sz="20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de-DE" sz="20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 GKG </a:t>
            </a:r>
            <a:r>
              <a:rPr lang="de-DE" sz="20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für Auslagen</a:t>
            </a:r>
          </a:p>
        </p:txBody>
      </p:sp>
      <p:sp>
        <p:nvSpPr>
          <p:cNvPr id="13" name="Gefaltete Ecke 12"/>
          <p:cNvSpPr/>
          <p:nvPr/>
        </p:nvSpPr>
        <p:spPr>
          <a:xfrm>
            <a:off x="856271" y="5638800"/>
            <a:ext cx="1148992" cy="109210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10 GKG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66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11" grpId="0" animBg="1"/>
      <p:bldP spid="14" grpId="0" animBg="1"/>
      <p:bldP spid="19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136003" y="1335325"/>
            <a:ext cx="10515600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Vorauszahlungs-/Vorschusspflicht gilt danach im Verfahren der I. Instanz für: </a:t>
            </a: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40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11" name="Gruppieren 10"/>
          <p:cNvGrpSpPr/>
          <p:nvPr/>
        </p:nvGrpSpPr>
        <p:grpSpPr>
          <a:xfrm>
            <a:off x="136004" y="2328359"/>
            <a:ext cx="5871573" cy="739282"/>
            <a:chOff x="359188" y="2776992"/>
            <a:chExt cx="4270179" cy="739282"/>
          </a:xfrm>
        </p:grpSpPr>
        <p:sp>
          <p:nvSpPr>
            <p:cNvPr id="6" name="Pfeil nach rechts 5"/>
            <p:cNvSpPr/>
            <p:nvPr/>
          </p:nvSpPr>
          <p:spPr>
            <a:xfrm>
              <a:off x="3650959" y="2902460"/>
              <a:ext cx="978408" cy="484632"/>
            </a:xfrm>
            <a:prstGeom prst="right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359188" y="2776992"/>
              <a:ext cx="3780976" cy="739282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defTabSz="1260031">
                <a:defRPr/>
              </a:pPr>
              <a:r>
                <a:rPr lang="de-DE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Klageerhebung </a:t>
              </a:r>
              <a:endPara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lvl="0" defTabSz="1260031">
                <a:defRPr/>
              </a:pPr>
              <a:r>
                <a:rPr lang="de-DE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§ </a:t>
              </a:r>
              <a:r>
                <a:rPr lang="de-DE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12 Abs. 1 S. 1 GKG</a:t>
              </a:r>
            </a:p>
          </p:txBody>
        </p:sp>
      </p:grpSp>
      <p:sp>
        <p:nvSpPr>
          <p:cNvPr id="7" name="Abgerundetes Rechteck 6"/>
          <p:cNvSpPr/>
          <p:nvPr/>
        </p:nvSpPr>
        <p:spPr>
          <a:xfrm>
            <a:off x="5955658" y="3125277"/>
            <a:ext cx="5450758" cy="171675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8113" indent="0">
              <a:tabLst/>
            </a:pPr>
            <a:r>
              <a:rPr lang="de-DE" sz="2400" dirty="0" smtClean="0">
                <a:solidFill>
                  <a:schemeClr val="tx1"/>
                </a:solidFill>
              </a:rPr>
              <a:t>K-</a:t>
            </a:r>
            <a:r>
              <a:rPr lang="de-DE" sz="2400" dirty="0" err="1" smtClean="0">
                <a:solidFill>
                  <a:schemeClr val="tx1"/>
                </a:solidFill>
              </a:rPr>
              <a:t>Sch</a:t>
            </a:r>
            <a:r>
              <a:rPr lang="de-DE" sz="2400" dirty="0">
                <a:solidFill>
                  <a:schemeClr val="tx1"/>
                </a:solidFill>
              </a:rPr>
              <a:t>.: Kl. gem. § 22 Abs. 1 S. 1 GKG → Kost40 an PV gem. </a:t>
            </a:r>
          </a:p>
          <a:p>
            <a:pPr marL="138113" indent="0">
              <a:tabLst/>
            </a:pPr>
            <a:r>
              <a:rPr lang="de-DE" sz="2400" dirty="0">
                <a:solidFill>
                  <a:schemeClr val="tx1"/>
                </a:solidFill>
              </a:rPr>
              <a:t>§ 26 Abs. 6 </a:t>
            </a:r>
            <a:r>
              <a:rPr lang="de-DE" sz="2400" dirty="0" err="1">
                <a:solidFill>
                  <a:schemeClr val="tx1"/>
                </a:solidFill>
              </a:rPr>
              <a:t>KostVfg</a:t>
            </a:r>
            <a:r>
              <a:rPr lang="de-DE" sz="2400" dirty="0">
                <a:solidFill>
                  <a:schemeClr val="tx1"/>
                </a:solidFill>
              </a:rPr>
              <a:t> oder Partei gem. </a:t>
            </a:r>
            <a:endParaRPr lang="de-DE" sz="2400" dirty="0" smtClean="0">
              <a:solidFill>
                <a:schemeClr val="tx1"/>
              </a:solidFill>
            </a:endParaRPr>
          </a:p>
          <a:p>
            <a:pPr marL="138113" indent="0">
              <a:tabLst/>
            </a:pPr>
            <a:r>
              <a:rPr lang="de-DE" sz="2400" dirty="0" smtClean="0">
                <a:solidFill>
                  <a:schemeClr val="tx1"/>
                </a:solidFill>
              </a:rPr>
              <a:t>§ </a:t>
            </a:r>
            <a:r>
              <a:rPr lang="de-DE" sz="2400" dirty="0">
                <a:solidFill>
                  <a:schemeClr val="tx1"/>
                </a:solidFill>
              </a:rPr>
              <a:t>26 Abs. 1 </a:t>
            </a:r>
            <a:r>
              <a:rPr lang="de-DE" sz="2400" dirty="0" err="1" smtClean="0">
                <a:solidFill>
                  <a:schemeClr val="tx1"/>
                </a:solidFill>
              </a:rPr>
              <a:t>KostVfg</a:t>
            </a:r>
            <a:r>
              <a:rPr lang="de-DE" sz="2400" dirty="0">
                <a:solidFill>
                  <a:schemeClr val="tx1"/>
                </a:solidFill>
              </a:rPr>
              <a:t> </a:t>
            </a:r>
          </a:p>
        </p:txBody>
      </p:sp>
      <p:grpSp>
        <p:nvGrpSpPr>
          <p:cNvPr id="15" name="Gruppieren 14"/>
          <p:cNvGrpSpPr/>
          <p:nvPr/>
        </p:nvGrpSpPr>
        <p:grpSpPr>
          <a:xfrm>
            <a:off x="136004" y="3185027"/>
            <a:ext cx="5871573" cy="685410"/>
            <a:chOff x="136004" y="3185027"/>
            <a:chExt cx="5871573" cy="685410"/>
          </a:xfrm>
        </p:grpSpPr>
        <p:sp>
          <p:nvSpPr>
            <p:cNvPr id="14" name="Pfeil nach rechts 13"/>
            <p:cNvSpPr/>
            <p:nvPr/>
          </p:nvSpPr>
          <p:spPr>
            <a:xfrm>
              <a:off x="4662248" y="3268045"/>
              <a:ext cx="1345329" cy="484632"/>
            </a:xfrm>
            <a:prstGeom prst="right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" name="Abgerundetes Rechteck 11"/>
            <p:cNvSpPr/>
            <p:nvPr/>
          </p:nvSpPr>
          <p:spPr>
            <a:xfrm>
              <a:off x="136004" y="3185027"/>
              <a:ext cx="5198909" cy="685410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defTabSz="1260031">
                <a:defRPr/>
              </a:pPr>
              <a:r>
                <a:rPr lang="de-DE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Klageerweiterung </a:t>
              </a:r>
            </a:p>
            <a:p>
              <a:pPr lvl="0" defTabSz="1260031">
                <a:defRPr/>
              </a:pPr>
              <a:r>
                <a:rPr lang="de-DE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§ 12 Abs. 1 S. 2 GKG</a:t>
              </a:r>
              <a:r>
                <a:rPr lang="de-DE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 </a:t>
              </a:r>
            </a:p>
          </p:txBody>
        </p:sp>
      </p:grpSp>
      <p:sp>
        <p:nvSpPr>
          <p:cNvPr id="13" name="Abgerundetes Rechteck 12"/>
          <p:cNvSpPr/>
          <p:nvPr/>
        </p:nvSpPr>
        <p:spPr>
          <a:xfrm>
            <a:off x="5969705" y="2324072"/>
            <a:ext cx="5436711" cy="76364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8113" indent="0">
              <a:tabLst/>
            </a:pPr>
            <a:r>
              <a:rPr lang="de-DE" sz="2400" dirty="0">
                <a:solidFill>
                  <a:schemeClr val="tx1"/>
                </a:solidFill>
              </a:rPr>
              <a:t>Anforderung der Gebühr mit Kostennachricht nach Muster „Kost 40“ </a:t>
            </a:r>
          </a:p>
        </p:txBody>
      </p:sp>
      <p:grpSp>
        <p:nvGrpSpPr>
          <p:cNvPr id="19" name="Gruppieren 18"/>
          <p:cNvGrpSpPr/>
          <p:nvPr/>
        </p:nvGrpSpPr>
        <p:grpSpPr>
          <a:xfrm>
            <a:off x="136003" y="5058656"/>
            <a:ext cx="5833702" cy="1049332"/>
            <a:chOff x="127938" y="3682021"/>
            <a:chExt cx="5090454" cy="1049332"/>
          </a:xfrm>
        </p:grpSpPr>
        <p:sp>
          <p:nvSpPr>
            <p:cNvPr id="18" name="Pfeil nach rechts 17"/>
            <p:cNvSpPr/>
            <p:nvPr/>
          </p:nvSpPr>
          <p:spPr>
            <a:xfrm>
              <a:off x="3873063" y="3968920"/>
              <a:ext cx="1345329" cy="484632"/>
            </a:xfrm>
            <a:prstGeom prst="right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6" name="Abgerundetes Rechteck 15"/>
            <p:cNvSpPr/>
            <p:nvPr/>
          </p:nvSpPr>
          <p:spPr>
            <a:xfrm>
              <a:off x="127938" y="3682021"/>
              <a:ext cx="4544604" cy="1049332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defTabSz="1260031">
                <a:defRPr/>
              </a:pPr>
              <a:r>
                <a:rPr lang="de-DE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1. + 2. Gerichtskostenhälfte beim Mahngericht</a:t>
              </a:r>
            </a:p>
            <a:p>
              <a:pPr lvl="0" defTabSz="1260031">
                <a:defRPr/>
              </a:pPr>
              <a:r>
                <a:rPr lang="de-DE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§ 12 Abs. 3 S. 2 + 3 GKG</a:t>
              </a:r>
            </a:p>
          </p:txBody>
        </p:sp>
      </p:grpSp>
      <p:sp>
        <p:nvSpPr>
          <p:cNvPr id="17" name="Abgerundetes Rechteck 16"/>
          <p:cNvSpPr/>
          <p:nvPr/>
        </p:nvSpPr>
        <p:spPr>
          <a:xfrm>
            <a:off x="5969705" y="5058656"/>
            <a:ext cx="5436711" cy="118860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 smtClean="0">
                <a:solidFill>
                  <a:schemeClr val="tx1"/>
                </a:solidFill>
              </a:rPr>
              <a:t>Anforderung </a:t>
            </a:r>
            <a:r>
              <a:rPr lang="de-DE" sz="2400" dirty="0">
                <a:solidFill>
                  <a:schemeClr val="tx1"/>
                </a:solidFill>
              </a:rPr>
              <a:t>der Gebühr mit </a:t>
            </a:r>
            <a:r>
              <a:rPr lang="de-DE" sz="2400" dirty="0" smtClean="0">
                <a:solidFill>
                  <a:schemeClr val="tx1"/>
                </a:solidFill>
              </a:rPr>
              <a:t>maschineller Kostennachricht  </a:t>
            </a:r>
            <a:endParaRPr lang="de-DE" sz="2400" dirty="0"/>
          </a:p>
        </p:txBody>
      </p:sp>
      <p:sp>
        <p:nvSpPr>
          <p:cNvPr id="10" name="Gefaltete Ecke 9"/>
          <p:cNvSpPr/>
          <p:nvPr/>
        </p:nvSpPr>
        <p:spPr>
          <a:xfrm rot="445331">
            <a:off x="10413713" y="3060656"/>
            <a:ext cx="1447034" cy="1384041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Kost40</a:t>
            </a: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erken!</a:t>
            </a:r>
          </a:p>
        </p:txBody>
      </p:sp>
      <p:sp>
        <p:nvSpPr>
          <p:cNvPr id="20" name="Gefaltete Ecke 19"/>
          <p:cNvSpPr/>
          <p:nvPr/>
        </p:nvSpPr>
        <p:spPr>
          <a:xfrm rot="169539">
            <a:off x="3460903" y="3849281"/>
            <a:ext cx="1892334" cy="1365349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Überwachung des Zahlungs-eingangs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4" name="Gefaltete Ecke 23"/>
          <p:cNvSpPr/>
          <p:nvPr/>
        </p:nvSpPr>
        <p:spPr>
          <a:xfrm rot="21386387">
            <a:off x="3488945" y="4949598"/>
            <a:ext cx="1892334" cy="1565409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durch Geschäfts-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stellen-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verwalter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235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3" grpId="0" animBg="1"/>
      <p:bldP spid="17" grpId="0" animBg="1"/>
      <p:bldP spid="10" grpId="0" animBg="1"/>
      <p:bldP spid="20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136003" y="1335325"/>
            <a:ext cx="10515600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Vorauszahlungs-/Vorschusspflicht gilt danach im Verfahren der I. Instanz für: </a:t>
            </a: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41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11" name="Gruppieren 10"/>
          <p:cNvGrpSpPr/>
          <p:nvPr/>
        </p:nvGrpSpPr>
        <p:grpSpPr>
          <a:xfrm>
            <a:off x="136004" y="2328359"/>
            <a:ext cx="5871573" cy="739282"/>
            <a:chOff x="359188" y="2776992"/>
            <a:chExt cx="4270179" cy="739282"/>
          </a:xfrm>
        </p:grpSpPr>
        <p:sp>
          <p:nvSpPr>
            <p:cNvPr id="6" name="Pfeil nach rechts 5"/>
            <p:cNvSpPr/>
            <p:nvPr/>
          </p:nvSpPr>
          <p:spPr>
            <a:xfrm>
              <a:off x="3650959" y="2902460"/>
              <a:ext cx="978408" cy="484632"/>
            </a:xfrm>
            <a:prstGeom prst="right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Abgerundetes Rechteck 4"/>
            <p:cNvSpPr/>
            <p:nvPr/>
          </p:nvSpPr>
          <p:spPr>
            <a:xfrm>
              <a:off x="359188" y="2776992"/>
              <a:ext cx="3780976" cy="739282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defTabSz="1260031">
                <a:defRPr/>
              </a:pPr>
              <a:r>
                <a:rPr lang="de-DE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Zeugen-/SV-Auslagen </a:t>
              </a:r>
            </a:p>
            <a:p>
              <a:pPr lvl="0" defTabSz="1260031">
                <a:defRPr/>
              </a:pPr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§ 17 Abs. 1 GKG</a:t>
              </a:r>
              <a:r>
                <a:rPr lang="de-DE" sz="2000" dirty="0">
                  <a:solidFill>
                    <a:schemeClr val="tx1"/>
                  </a:solidFill>
                </a:rPr>
                <a:t> </a:t>
              </a:r>
            </a:p>
          </p:txBody>
        </p:sp>
      </p:grpSp>
      <p:sp>
        <p:nvSpPr>
          <p:cNvPr id="7" name="Abgerundetes Rechteck 6"/>
          <p:cNvSpPr/>
          <p:nvPr/>
        </p:nvSpPr>
        <p:spPr>
          <a:xfrm>
            <a:off x="5969705" y="3291817"/>
            <a:ext cx="5450758" cy="277332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8113" indent="0">
              <a:tabLst/>
            </a:pPr>
            <a:r>
              <a:rPr lang="de-DE" sz="2400" dirty="0">
                <a:solidFill>
                  <a:schemeClr val="tx1"/>
                </a:solidFill>
              </a:rPr>
              <a:t>soweit Höhe + Zahlungsfrist durch das Gericht bestimmt =&gt; </a:t>
            </a:r>
            <a:r>
              <a:rPr lang="de-DE" sz="2400" b="1" dirty="0">
                <a:solidFill>
                  <a:schemeClr val="tx1"/>
                </a:solidFill>
              </a:rPr>
              <a:t>keine </a:t>
            </a:r>
            <a:r>
              <a:rPr lang="de-DE" sz="2400" dirty="0">
                <a:solidFill>
                  <a:schemeClr val="tx1"/>
                </a:solidFill>
              </a:rPr>
              <a:t>Kostennachricht erforderlich (§ 26 Abs. 3 </a:t>
            </a:r>
            <a:r>
              <a:rPr lang="de-DE" sz="2400" dirty="0" err="1">
                <a:solidFill>
                  <a:schemeClr val="tx1"/>
                </a:solidFill>
              </a:rPr>
              <a:t>KostVfg</a:t>
            </a:r>
            <a:r>
              <a:rPr lang="de-DE" sz="2400" dirty="0">
                <a:solidFill>
                  <a:schemeClr val="tx1"/>
                </a:solidFill>
              </a:rPr>
              <a:t>), sondern Übersendung (Expedition) der Entscheidung (</a:t>
            </a:r>
            <a:r>
              <a:rPr lang="de-DE" sz="2400" dirty="0" err="1">
                <a:solidFill>
                  <a:schemeClr val="tx1"/>
                </a:solidFill>
              </a:rPr>
              <a:t>Beweisbeschl</a:t>
            </a:r>
            <a:r>
              <a:rPr lang="de-DE" sz="2400" dirty="0">
                <a:solidFill>
                  <a:schemeClr val="tx1"/>
                </a:solidFill>
              </a:rPr>
              <a:t>.) nebst Überweisungsträger an Schuldner </a:t>
            </a:r>
          </a:p>
        </p:txBody>
      </p:sp>
      <p:grpSp>
        <p:nvGrpSpPr>
          <p:cNvPr id="15" name="Gruppieren 14"/>
          <p:cNvGrpSpPr/>
          <p:nvPr/>
        </p:nvGrpSpPr>
        <p:grpSpPr>
          <a:xfrm>
            <a:off x="110044" y="3480339"/>
            <a:ext cx="5897533" cy="1009307"/>
            <a:chOff x="110044" y="3184341"/>
            <a:chExt cx="5897533" cy="1009307"/>
          </a:xfrm>
        </p:grpSpPr>
        <p:sp>
          <p:nvSpPr>
            <p:cNvPr id="14" name="Pfeil nach rechts 13"/>
            <p:cNvSpPr/>
            <p:nvPr/>
          </p:nvSpPr>
          <p:spPr>
            <a:xfrm>
              <a:off x="4662248" y="3268045"/>
              <a:ext cx="1345329" cy="484632"/>
            </a:xfrm>
            <a:prstGeom prst="right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2" name="Abgerundetes Rechteck 11"/>
            <p:cNvSpPr/>
            <p:nvPr/>
          </p:nvSpPr>
          <p:spPr>
            <a:xfrm>
              <a:off x="110044" y="3184341"/>
              <a:ext cx="5198909" cy="1009307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ggf. </a:t>
              </a:r>
              <a:r>
                <a:rPr lang="de-DE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Zwangsvollstreckungssachen </a:t>
              </a:r>
              <a:endPara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§ 12 Abs. 5, 6 GKG </a:t>
              </a:r>
            </a:p>
            <a:p>
              <a:pPr lvl="0" defTabSz="1260031">
                <a:defRPr/>
              </a:pPr>
              <a:r>
                <a:rPr lang="de-DE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 </a:t>
              </a:r>
            </a:p>
          </p:txBody>
        </p:sp>
      </p:grpSp>
      <p:sp>
        <p:nvSpPr>
          <p:cNvPr id="13" name="Abgerundetes Rechteck 12"/>
          <p:cNvSpPr/>
          <p:nvPr/>
        </p:nvSpPr>
        <p:spPr>
          <a:xfrm>
            <a:off x="6007578" y="2328359"/>
            <a:ext cx="5412886" cy="76364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8113" indent="0">
              <a:tabLst/>
            </a:pPr>
            <a:r>
              <a:rPr lang="de-DE" sz="2400" dirty="0" smtClean="0">
                <a:solidFill>
                  <a:schemeClr val="tx1"/>
                </a:solidFill>
              </a:rPr>
              <a:t>Kost40 </a:t>
            </a:r>
            <a:r>
              <a:rPr lang="de-DE" sz="2400" dirty="0">
                <a:solidFill>
                  <a:schemeClr val="tx1"/>
                </a:solidFill>
              </a:rPr>
              <a:t>an Antragsteller</a:t>
            </a:r>
          </a:p>
        </p:txBody>
      </p:sp>
      <p:sp>
        <p:nvSpPr>
          <p:cNvPr id="20" name="Gefaltete Ecke 19"/>
          <p:cNvSpPr/>
          <p:nvPr/>
        </p:nvSpPr>
        <p:spPr>
          <a:xfrm rot="21179962">
            <a:off x="2620164" y="3995806"/>
            <a:ext cx="1892334" cy="1365349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Überwachung des Zahlungs-eingangs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4" name="Gefaltete Ecke 23"/>
          <p:cNvSpPr/>
          <p:nvPr/>
        </p:nvSpPr>
        <p:spPr>
          <a:xfrm rot="21386387">
            <a:off x="2892237" y="5082216"/>
            <a:ext cx="1892334" cy="1565409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durch Geschäfts-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stellen-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verwalter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456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3" grpId="0" animBg="1"/>
      <p:bldP spid="20" grpId="0" animBg="1"/>
      <p:bldP spid="24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392</Words>
  <Application>Microsoft Office PowerPoint</Application>
  <PresentationFormat>Breitbild</PresentationFormat>
  <Paragraphs>79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18</cp:revision>
  <dcterms:created xsi:type="dcterms:W3CDTF">2023-05-04T13:22:15Z</dcterms:created>
  <dcterms:modified xsi:type="dcterms:W3CDTF">2024-02-22T07:49:17Z</dcterms:modified>
</cp:coreProperties>
</file>