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2" r:id="rId2"/>
    <p:sldId id="293" r:id="rId3"/>
    <p:sldId id="442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2" r:id="rId12"/>
    <p:sldId id="304" r:id="rId13"/>
    <p:sldId id="305" r:id="rId14"/>
    <p:sldId id="306" r:id="rId15"/>
    <p:sldId id="440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310708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40749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362726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8927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559832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157919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47278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79691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0848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236649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0938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135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a8424e5f7dad53ec&amp;q=Eintragungsantrag&amp;sa=X&amp;ved=2ahUKEwjm1bHej--SAxV7hf0HHegnL2cQgK4QegQIARAB&amp;biw=1912&amp;bih=1044&amp;dpr=1&amp;mstk=AUtExfBUFpA2p-kWyH8tsV66xG5qeAHnIa6poxt7TnRLSDX0_YUXqwB0x2Npip9KohDcqTH2vulL8mBEjMbXO8FGWv3mYnomB47ZlmPE4ApVPJTWXEpMIvliMDhufvE6kftDtE4&amp;csui=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www.google.com/search?sca_esv=a8424e5f7dad53ec&amp;q=Eintragungsbewilligung&amp;sa=X&amp;ved=2ahUKEwjm1bHej--SAxV7hf0HHegnL2cQgK4QegQIARAC&amp;biw=1912&amp;bih=1044&amp;dpr=1&amp;mstk=AUtExfBUFpA2p-kWyH8tsV66xG5qeAHnIa6poxt7TnRLSDX0_YUXqwB0x2Npip9KohDcqTH2vulL8mBEjMbXO8FGWv3mYnomB47ZlmPE4ApVPJTWXEpMIvliMDhufvE6kftDtE4&amp;csui=3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709" y="1022350"/>
            <a:ext cx="709613" cy="209550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09709" y="837743"/>
            <a:ext cx="403225" cy="1705432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8507" y="800392"/>
            <a:ext cx="10264699" cy="1212102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Antragsprinzip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39819" y="2514081"/>
            <a:ext cx="9516337" cy="4411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320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• </a:t>
            </a:r>
            <a:r>
              <a:rPr lang="en-US" sz="4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Grundbucheinträge</a:t>
            </a: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passieren</a:t>
            </a: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in der Regel </a:t>
            </a:r>
            <a:r>
              <a:rPr lang="en-US" sz="4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nur</a:t>
            </a: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auf </a:t>
            </a:r>
            <a:r>
              <a:rPr lang="en-US" sz="4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Antrag</a:t>
            </a: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§13 Abs. 1 S. 1 GBO</a:t>
            </a:r>
          </a:p>
          <a:p>
            <a:pPr algn="ctr" defTabSz="609630">
              <a:lnSpc>
                <a:spcPts val="4320"/>
              </a:lnSpc>
              <a:spcBef>
                <a:spcPct val="0"/>
              </a:spcBef>
            </a:pPr>
            <a:endParaRPr lang="en-US" sz="4000" dirty="0">
              <a:solidFill>
                <a:srgbClr val="000000"/>
              </a:solidFill>
              <a:latin typeface="Recoleta"/>
              <a:ea typeface="Recoleta"/>
              <a:cs typeface="Recoleta"/>
              <a:sym typeface="Recoleta"/>
            </a:endParaRPr>
          </a:p>
          <a:p>
            <a:pPr algn="ctr" defTabSz="609630">
              <a:lnSpc>
                <a:spcPts val="4320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• </a:t>
            </a:r>
            <a:r>
              <a:rPr lang="en-US" sz="4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Grundbuchamt</a:t>
            </a: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wird</a:t>
            </a: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nur</a:t>
            </a: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auf Interesse der </a:t>
            </a:r>
            <a:r>
              <a:rPr lang="en-US" sz="4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Beteiligten</a:t>
            </a: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tätig</a:t>
            </a:r>
            <a:endParaRPr lang="en-US" sz="4000" dirty="0">
              <a:solidFill>
                <a:srgbClr val="000000"/>
              </a:solidFill>
              <a:latin typeface="Recoleta"/>
              <a:ea typeface="Recoleta"/>
              <a:cs typeface="Recoleta"/>
              <a:sym typeface="Recoleta"/>
            </a:endParaRPr>
          </a:p>
          <a:p>
            <a:pPr algn="ctr" defTabSz="609630">
              <a:lnSpc>
                <a:spcPts val="4320"/>
              </a:lnSpc>
              <a:spcBef>
                <a:spcPct val="0"/>
              </a:spcBef>
            </a:pPr>
            <a:endParaRPr lang="en-US" sz="4000" dirty="0">
              <a:solidFill>
                <a:srgbClr val="000000"/>
              </a:solidFill>
              <a:latin typeface="Recoleta"/>
              <a:ea typeface="Recoleta"/>
              <a:cs typeface="Recoleta"/>
              <a:sym typeface="Recoleta"/>
            </a:endParaRPr>
          </a:p>
          <a:p>
            <a:pPr algn="ctr" defTabSz="609630">
              <a:lnSpc>
                <a:spcPts val="4320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• </a:t>
            </a:r>
            <a:r>
              <a:rPr lang="en-US" sz="4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Antrag</a:t>
            </a: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setzt</a:t>
            </a: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das </a:t>
            </a:r>
            <a:r>
              <a:rPr lang="en-US" sz="4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Verfahren</a:t>
            </a:r>
            <a:r>
              <a:rPr lang="en-US" sz="4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in Gang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08698" y="1"/>
            <a:ext cx="1135069" cy="477996"/>
            <a:chOff x="0" y="0"/>
            <a:chExt cx="2270138" cy="9559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0125" cy="956056"/>
            </a:xfrm>
            <a:custGeom>
              <a:avLst/>
              <a:gdLst/>
              <a:ahLst/>
              <a:cxnLst/>
              <a:rect l="l" t="t" r="r" b="b"/>
              <a:pathLst>
                <a:path w="2270125" h="956056">
                  <a:moveTo>
                    <a:pt x="0" y="0"/>
                  </a:moveTo>
                  <a:lnTo>
                    <a:pt x="2270125" y="0"/>
                  </a:lnTo>
                  <a:lnTo>
                    <a:pt x="2266696" y="33655"/>
                  </a:lnTo>
                  <a:cubicBezTo>
                    <a:pt x="2159000" y="560070"/>
                    <a:pt x="1693291" y="956056"/>
                    <a:pt x="1135126" y="956056"/>
                  </a:cubicBezTo>
                  <a:cubicBezTo>
                    <a:pt x="576961" y="956056"/>
                    <a:pt x="111125" y="560070"/>
                    <a:pt x="3429" y="33655"/>
                  </a:cubicBez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38200" y="365126"/>
            <a:ext cx="10515600" cy="1325563"/>
            <a:chOff x="0" y="0"/>
            <a:chExt cx="21031200" cy="26511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Form und Inhalt des Antrages 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99160" y="1582677"/>
            <a:ext cx="10393680" cy="5206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948"/>
              </a:lnSpc>
            </a:pPr>
            <a:r>
              <a:rPr lang="en-US" sz="2730" b="1" i="1" u="sng" dirty="0" err="1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Inhalt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</a:p>
          <a:p>
            <a:pPr defTabSz="609630">
              <a:lnSpc>
                <a:spcPts val="2948"/>
              </a:lnSpc>
            </a:pPr>
            <a:endParaRPr lang="en-US" sz="273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89437" lvl="1" indent="-294718" defTabSz="609630">
              <a:lnSpc>
                <a:spcPts val="2948"/>
              </a:lnSpc>
              <a:buFont typeface="Arial"/>
              <a:buChar char="•"/>
            </a:pP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Erklärung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hervorgeht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dass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bestimmte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vorgenommen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endParaRPr lang="en-US" sz="273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94719" lvl="1" defTabSz="609630">
              <a:lnSpc>
                <a:spcPts val="2948"/>
              </a:lnSpc>
            </a:pPr>
            <a:endParaRPr lang="en-US" sz="273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89437" lvl="1" indent="-294718" defTabSz="609630">
              <a:lnSpc>
                <a:spcPts val="2948"/>
              </a:lnSpc>
              <a:buFont typeface="Arial"/>
              <a:buChar char="•"/>
            </a:pP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Willen des Antragstellers muss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erkennen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</a:t>
            </a:r>
          </a:p>
          <a:p>
            <a:pPr defTabSz="609630">
              <a:lnSpc>
                <a:spcPts val="2948"/>
              </a:lnSpc>
            </a:pP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→  das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bewilligt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 19 GBO)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ergibt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   </a:t>
            </a:r>
          </a:p>
          <a:p>
            <a:pPr defTabSz="609630">
              <a:lnSpc>
                <a:spcPts val="2948"/>
              </a:lnSpc>
            </a:pP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gleich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dass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diese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beantragt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endParaRPr lang="en-US" sz="273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948"/>
              </a:lnSpc>
            </a:pPr>
            <a:endParaRPr lang="en-US" sz="273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94087" lvl="1" indent="-247043" defTabSz="609630">
              <a:lnSpc>
                <a:spcPts val="2948"/>
              </a:lnSpc>
              <a:buFont typeface="Arial"/>
              <a:buChar char="•"/>
            </a:pP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erkennen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lassen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Antragsteller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endParaRPr lang="en-US" sz="273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7044" lvl="1" defTabSz="609630">
              <a:lnSpc>
                <a:spcPts val="2948"/>
              </a:lnSpc>
            </a:pPr>
            <a:endParaRPr lang="en-US" sz="273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94087" lvl="1" indent="-247043" defTabSz="609630">
              <a:lnSpc>
                <a:spcPts val="2948"/>
              </a:lnSpc>
              <a:buFont typeface="Arial"/>
              <a:buChar char="•"/>
            </a:pP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Inhalt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begehrten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erkennbar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</a:t>
            </a:r>
          </a:p>
          <a:p>
            <a:pPr defTabSz="609630">
              <a:lnSpc>
                <a:spcPts val="2948"/>
              </a:lnSpc>
            </a:pP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(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rechtsändernde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berichtigende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3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löschende</a:t>
            </a:r>
            <a:r>
              <a:rPr lang="en-US" sz="273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Recht)</a:t>
            </a:r>
          </a:p>
          <a:p>
            <a:pPr marL="494087" lvl="1" indent="-247043" defTabSz="609630">
              <a:lnSpc>
                <a:spcPts val="2948"/>
              </a:lnSpc>
            </a:pPr>
            <a:endParaRPr lang="en-US" sz="273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812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6835" y="1153573"/>
            <a:ext cx="3200400" cy="4461163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Form des Antrages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7487531" cy="5585619"/>
            <a:chOff x="0" y="0"/>
            <a:chExt cx="14975063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975067" cy="11171239"/>
            </a:xfrm>
            <a:custGeom>
              <a:avLst/>
              <a:gdLst/>
              <a:ahLst/>
              <a:cxnLst/>
              <a:rect l="l" t="t" r="r" b="b"/>
              <a:pathLst>
                <a:path w="14975067" h="11171239">
                  <a:moveTo>
                    <a:pt x="0" y="0"/>
                  </a:moveTo>
                  <a:lnTo>
                    <a:pt x="14975067" y="0"/>
                  </a:lnTo>
                  <a:lnTo>
                    <a:pt x="14975067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593" r="-4183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4975063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schriftlich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gestellt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Niederschrift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Entgegennahme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zuständigen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Beamten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erklärt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warden</a:t>
              </a: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sollte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Eintragungsantrag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zugleich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erforderliche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Eintragungsbewilligung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gemischter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enthalten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dann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in der Form des § 29 GBO (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öffentliche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Urkunde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o.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öffentlich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beglaubigte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Urkunde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3024"/>
                </a:lnSpc>
              </a:pPr>
              <a:r>
                <a:rPr lang="en-US" sz="2800" b="1" i="1" dirty="0" err="1">
                  <a:solidFill>
                    <a:srgbClr val="795833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gemischter</a:t>
              </a:r>
              <a:r>
                <a:rPr lang="en-US" sz="2800" b="1" i="1" dirty="0">
                  <a:solidFill>
                    <a:srgbClr val="795833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 </a:t>
              </a:r>
              <a:r>
                <a:rPr lang="en-US" sz="2800" b="1" i="1" dirty="0" err="1">
                  <a:solidFill>
                    <a:srgbClr val="795833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Antrag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= </a:t>
              </a:r>
              <a:r>
                <a:rPr lang="en-US" sz="2800" u="sng" dirty="0">
                  <a:solidFill>
                    <a:srgbClr val="F79646">
                      <a:lumMod val="75000"/>
                    </a:srgbClr>
                  </a:solidFill>
                  <a:latin typeface="Inter"/>
                  <a:ea typeface="Inter"/>
                  <a:cs typeface="Inter"/>
                  <a:sym typeface="Inter"/>
                  <a:hlinkClick r:id="rId3" tooltip="https://www.google.com/search?sca_esv=a8424e5f7dad53ec&amp;q=Eintragungsantrag&amp;sa=X&amp;ved=2ahUKEwjm1bHej--SAxV7hf0HHegnL2cQgK4QegQIARAB&amp;biw=1912&amp;bih=1044&amp;dpr=1&amp;mstk=AUtExfBUFpA2p-kWyH8tsV66xG5qeAHnIa6poxt7TnRLSDX0_YUXqwB0x2Npip9KohDcqTH2vulL8mBEjMbXO8FGWv3mYnomB47ZlmPE4ApVPJTWXEpMIvliMDhufvE6kftDtE4&amp;csui=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Eintragungsantrag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(§ 13 GBO)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direkt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erforderlichen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u="sng" dirty="0">
                  <a:solidFill>
                    <a:srgbClr val="F79646">
                      <a:lumMod val="75000"/>
                    </a:srgbClr>
                  </a:solidFill>
                  <a:latin typeface="Inter"/>
                  <a:ea typeface="Inter"/>
                  <a:cs typeface="Inter"/>
                  <a:sym typeface="Inter"/>
                  <a:hlinkClick r:id="rId4" tooltip="https://www.google.com/search?sca_esv=a8424e5f7dad53ec&amp;q=Eintragungsbewilligung&amp;sa=X&amp;ved=2ahUKEwjm1bHej--SAxV7hf0HHegnL2cQgK4QegQIARAC&amp;biw=1912&amp;bih=1044&amp;dpr=1&amp;mstk=AUtExfBUFpA2p-kWyH8tsV66xG5qeAHnIa6poxt7TnRLSDX0_YUXqwB0x2Npip9KohDcqTH2vulL8mBEjMbXO8FGWv3mYnomB47ZlmPE4ApVPJTWXEpMIvliMDhufvE6kftDtE4&amp;csui=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Eintragungsbewilligung</a:t>
              </a:r>
              <a:r>
                <a:rPr lang="en-US" sz="2800" dirty="0">
                  <a:solidFill>
                    <a:srgbClr val="F79646">
                      <a:lumMod val="75000"/>
                    </a:srgbClr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(§ 19 GBO)</a:t>
              </a:r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8EF26E69-63DB-74C6-DD27-11F17910F437}"/>
              </a:ext>
            </a:extLst>
          </p:cNvPr>
          <p:cNvSpPr/>
          <p:nvPr/>
        </p:nvSpPr>
        <p:spPr>
          <a:xfrm>
            <a:off x="3170267" y="4834095"/>
            <a:ext cx="996985" cy="1406680"/>
          </a:xfrm>
          <a:custGeom>
            <a:avLst/>
            <a:gdLst/>
            <a:ahLst/>
            <a:cxnLst/>
            <a:rect l="l" t="t" r="r" b="b"/>
            <a:pathLst>
              <a:path w="1495477" h="2110020">
                <a:moveTo>
                  <a:pt x="0" y="0"/>
                </a:moveTo>
                <a:lnTo>
                  <a:pt x="1495477" y="0"/>
                </a:lnTo>
                <a:lnTo>
                  <a:pt x="1495477" y="2110020"/>
                </a:lnTo>
                <a:lnTo>
                  <a:pt x="0" y="21100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6835" y="1153573"/>
            <a:ext cx="3200400" cy="4461163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Öffentliche Urkunde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7461121" cy="5585619"/>
            <a:chOff x="0" y="0"/>
            <a:chExt cx="14922241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922246" cy="11171239"/>
            </a:xfrm>
            <a:custGeom>
              <a:avLst/>
              <a:gdLst/>
              <a:ahLst/>
              <a:cxnLst/>
              <a:rect l="l" t="t" r="r" b="b"/>
              <a:pathLst>
                <a:path w="14922246" h="11171239">
                  <a:moveTo>
                    <a:pt x="0" y="0"/>
                  </a:moveTo>
                  <a:lnTo>
                    <a:pt x="14922246" y="0"/>
                  </a:lnTo>
                  <a:lnTo>
                    <a:pt x="14922246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768" r="-4233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4922241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70558" lvl="1" indent="-235279" defTabSz="609630">
                <a:lnSpc>
                  <a:spcPts val="2808"/>
                </a:lnSpc>
                <a:buFont typeface="Arial"/>
                <a:buChar char="•"/>
              </a:pP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 415 ZPO, §§ 1 ff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BeurkG</a:t>
              </a:r>
              <a:endParaRPr lang="en-US" sz="2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35279" lvl="1" defTabSz="609630">
                <a:lnSpc>
                  <a:spcPts val="2808"/>
                </a:lnSpc>
              </a:pPr>
              <a:endParaRPr lang="en-US" sz="2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70558" lvl="1" indent="-235279" defTabSz="609630">
                <a:lnSpc>
                  <a:spcPts val="2808"/>
                </a:lnSpc>
                <a:buFont typeface="Arial"/>
                <a:buChar char="•"/>
              </a:pP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Urkunden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erbringen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vollen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Beweis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enthaltenen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Erklärungen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inhaltlich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örtlich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zeitlich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korrekt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abgegeben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wurden</a:t>
              </a:r>
              <a:endParaRPr lang="en-US" sz="2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35279" lvl="1" defTabSz="609630">
                <a:lnSpc>
                  <a:spcPts val="2808"/>
                </a:lnSpc>
              </a:pPr>
              <a:endParaRPr lang="en-US" sz="2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70558" lvl="1" indent="-235279" defTabSz="609630">
                <a:lnSpc>
                  <a:spcPts val="2808"/>
                </a:lnSpc>
                <a:buFont typeface="Arial"/>
                <a:buChar char="•"/>
              </a:pP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Beurkundung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bzw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Beglaubigung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grds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Notare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§ 20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BNotO</a:t>
              </a:r>
              <a:endParaRPr lang="en-US" sz="2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35279" lvl="1" defTabSz="609630">
                <a:lnSpc>
                  <a:spcPts val="2808"/>
                </a:lnSpc>
              </a:pPr>
              <a:endParaRPr lang="en-US" sz="2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70558" lvl="1" indent="-235279" defTabSz="609630">
                <a:lnSpc>
                  <a:spcPts val="2808"/>
                </a:lnSpc>
                <a:buFont typeface="Arial"/>
                <a:buChar char="•"/>
              </a:pP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Urschrift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bleibt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grundsätzlich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in der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Verwahrung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des Notars</a:t>
              </a:r>
            </a:p>
            <a:p>
              <a:pPr defTabSz="609630">
                <a:lnSpc>
                  <a:spcPts val="2808"/>
                </a:lnSpc>
              </a:pP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→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Rechtsverkehr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vertritt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daher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</a:p>
            <a:p>
              <a:pPr defTabSz="609630">
                <a:lnSpc>
                  <a:spcPts val="2808"/>
                </a:lnSpc>
              </a:pP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Ausfertigung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die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Urschrift</a:t>
              </a: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§ 47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BeurkG</a:t>
              </a:r>
              <a:endParaRPr lang="en-US" sz="2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808"/>
                </a:lnSpc>
              </a:pPr>
              <a:endParaRPr lang="en-US" sz="2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70558" lvl="1" indent="-235279" defTabSz="609630">
                <a:lnSpc>
                  <a:spcPts val="2808"/>
                </a:lnSpc>
                <a:buFont typeface="Arial"/>
                <a:buChar char="•"/>
              </a:pPr>
              <a:r>
                <a:rPr lang="en-US" sz="2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Form § 49 </a:t>
              </a:r>
              <a:r>
                <a:rPr lang="en-US" sz="2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BeurkG</a:t>
              </a:r>
              <a:endParaRPr lang="en-US" sz="2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6835" y="1153573"/>
            <a:ext cx="3200400" cy="4461163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Öffentliche Urkunde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6906489" cy="5585619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Ausfertigung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ersetzt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Urschrift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Rechtsverkehr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erlaubt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Rechtshandlungen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beglaubigte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Abschrift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Zweitschrift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lediglich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inhaltliche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Übereinstimmung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des Original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bestätigt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dem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öffentliche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Urkunden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Ausfertigung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beglaubigter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Abschrift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vorgelegt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 435 ZPO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748006"/>
            <a:ext cx="4120927" cy="5177306"/>
            <a:chOff x="0" y="0"/>
            <a:chExt cx="7205472" cy="90525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205472" cy="9052560"/>
            </a:xfrm>
            <a:custGeom>
              <a:avLst/>
              <a:gdLst/>
              <a:ahLst/>
              <a:cxnLst/>
              <a:rect l="l" t="t" r="r" b="b"/>
              <a:pathLst>
                <a:path w="7205472" h="9052560">
                  <a:moveTo>
                    <a:pt x="0" y="0"/>
                  </a:moveTo>
                  <a:lnTo>
                    <a:pt x="7205472" y="0"/>
                  </a:lnTo>
                  <a:lnTo>
                    <a:pt x="7205472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193" r="-11119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7150"/>
              <a:ext cx="7205472" cy="8995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Öffentlich beglaubigte Urkunde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434146" y="932688"/>
            <a:ext cx="5916606" cy="4992624"/>
            <a:chOff x="0" y="0"/>
            <a:chExt cx="11833212" cy="99852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beglaubigten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Urkunde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lediglich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Notar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bestätigt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129 BGB, §§ 39,39a,40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BeurkG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Beglaubigungen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erbringen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Nachweis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wann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wo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privatschriftliche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Urkunde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unterschrieben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wurde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Echtheit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Urkunde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nicht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bewiesen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hier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Abgabe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Inhalts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Unterzeichnenden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,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000" u="sng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0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Unterzeichnung</a:t>
              </a:r>
              <a:endParaRPr lang="en-US" sz="2000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</a:pPr>
              <a:endParaRPr lang="en-US" sz="2000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788E509F-3D3D-2C04-A6B6-F5AF3EB32C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26809" y="-533400"/>
          <a:ext cx="6538383" cy="925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480" imgH="8020080" progId="AcroExch.Document.DC">
                  <p:embed/>
                </p:oleObj>
              </mc:Choice>
              <mc:Fallback>
                <p:oleObj name="Acrobat Document" r:id="rId2" imgW="5667480" imgH="8020080" progId="AcroExch.Document.DC">
                  <p:embed/>
                  <p:pic>
                    <p:nvPicPr>
                      <p:cNvPr id="8" name="Objekt 7">
                        <a:extLst>
                          <a:ext uri="{FF2B5EF4-FFF2-40B4-BE49-F238E27FC236}">
                            <a16:creationId xmlns:a16="http://schemas.microsoft.com/office/drawing/2014/main" id="{788E509F-3D3D-2C04-A6B6-F5AF3EB32C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26809" y="-533400"/>
                        <a:ext cx="6538383" cy="9252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8551696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AB7D7D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21792" y="1161288"/>
            <a:ext cx="3602736" cy="4526280"/>
            <a:chOff x="0" y="0"/>
            <a:chExt cx="7205472" cy="90525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205472" cy="9052560"/>
            </a:xfrm>
            <a:custGeom>
              <a:avLst/>
              <a:gdLst/>
              <a:ahLst/>
              <a:cxnLst/>
              <a:rect l="l" t="t" r="r" b="b"/>
              <a:pathLst>
                <a:path w="7205472" h="9052560">
                  <a:moveTo>
                    <a:pt x="0" y="0"/>
                  </a:moveTo>
                  <a:lnTo>
                    <a:pt x="7205472" y="0"/>
                  </a:lnTo>
                  <a:lnTo>
                    <a:pt x="7205472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193" r="-11119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7205472" cy="8995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Wirkung des Antrages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622077" y="932688"/>
            <a:ext cx="6728675" cy="4992624"/>
            <a:chOff x="0" y="0"/>
            <a:chExt cx="13457349" cy="99852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457343" cy="9985248"/>
            </a:xfrm>
            <a:custGeom>
              <a:avLst/>
              <a:gdLst/>
              <a:ahLst/>
              <a:cxnLst/>
              <a:rect l="l" t="t" r="r" b="b"/>
              <a:pathLst>
                <a:path w="13457343" h="9985248">
                  <a:moveTo>
                    <a:pt x="0" y="0"/>
                  </a:moveTo>
                  <a:lnTo>
                    <a:pt x="13457343" y="0"/>
                  </a:lnTo>
                  <a:lnTo>
                    <a:pt x="13457343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1234" r="-3916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8575"/>
              <a:ext cx="13457349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gem. § 13 Abs. 2 Satz 2 GBO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wirksam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Entgegennahme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Person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vorgelegt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13 Abs. 3 Satz 1 GBO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die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Entgegennahme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für das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alternativ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bestellte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Beamte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Geschäftsstelle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AB7D7D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21792" y="1161288"/>
            <a:ext cx="3602736" cy="4526280"/>
            <a:chOff x="0" y="0"/>
            <a:chExt cx="7205472" cy="90525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205472" cy="9052560"/>
            </a:xfrm>
            <a:custGeom>
              <a:avLst/>
              <a:gdLst/>
              <a:ahLst/>
              <a:cxnLst/>
              <a:rect l="l" t="t" r="r" b="b"/>
              <a:pathLst>
                <a:path w="7205472" h="9052560">
                  <a:moveTo>
                    <a:pt x="0" y="0"/>
                  </a:moveTo>
                  <a:lnTo>
                    <a:pt x="7205472" y="0"/>
                  </a:lnTo>
                  <a:lnTo>
                    <a:pt x="7205472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193" r="-11119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7205472" cy="8995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Wirkung des Antrages</a:t>
              </a:r>
            </a:p>
          </p:txBody>
        </p:sp>
      </p:grpSp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1D6FB147-879C-0C24-D6E6-C0B8EF6632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0400" y="0"/>
          <a:ext cx="7099808" cy="10047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667063" imgH="8019890" progId="AcroExch.Document.DC">
                  <p:embed/>
                </p:oleObj>
              </mc:Choice>
              <mc:Fallback>
                <p:oleObj name="Acrobat Document" r:id="rId3" imgW="5667063" imgH="8019890" progId="AcroExch.Document.DC">
                  <p:embed/>
                  <p:pic>
                    <p:nvPicPr>
                      <p:cNvPr id="10" name="Objekt 9">
                        <a:extLst>
                          <a:ext uri="{FF2B5EF4-FFF2-40B4-BE49-F238E27FC236}">
                            <a16:creationId xmlns:a16="http://schemas.microsoft.com/office/drawing/2014/main" id="{1D6FB147-879C-0C24-D6E6-C0B8EF6632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70400" y="0"/>
                        <a:ext cx="7099808" cy="100471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2607101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34146" y="932688"/>
            <a:ext cx="6300693" cy="4992624"/>
            <a:chOff x="0" y="0"/>
            <a:chExt cx="12601385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601379" cy="9985248"/>
            </a:xfrm>
            <a:custGeom>
              <a:avLst/>
              <a:gdLst/>
              <a:ahLst/>
              <a:cxnLst/>
              <a:rect l="l" t="t" r="r" b="b"/>
              <a:pathLst>
                <a:path w="12601379" h="9985248">
                  <a:moveTo>
                    <a:pt x="0" y="0"/>
                  </a:moveTo>
                  <a:lnTo>
                    <a:pt x="12601379" y="0"/>
                  </a:lnTo>
                  <a:lnTo>
                    <a:pt x="12601379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4714" r="-4861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2601385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Zeitpunkt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Eingangs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soll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auf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vermerkt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§ 13 Abs. 2 Satz 1 GBO</a:t>
              </a: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Eingangsvermerk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 den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Eingangszeitpunkt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Tag,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Stunde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Minute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sowie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dem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beigefügten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Anlagen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anzugeben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Person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ausgeschriebenen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Namen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unterzeichnen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Zeitangabe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Anträge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großer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Bedeutung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Bearbeitung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 gem.§§ 17,45 GBO in der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Reihenfolge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Antragstellung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erfolgen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Post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präsentieren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15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iVm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§ 3 Allgemeine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Geschäftsanweisung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Grundbuchsachen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4167270" cy="6858000"/>
            <a:chOff x="0" y="0"/>
            <a:chExt cx="8334540" cy="13716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AB7D7D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21792" y="1161288"/>
            <a:ext cx="3602736" cy="4526280"/>
            <a:chOff x="0" y="0"/>
            <a:chExt cx="7205472" cy="905256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205472" cy="9052560"/>
            </a:xfrm>
            <a:custGeom>
              <a:avLst/>
              <a:gdLst/>
              <a:ahLst/>
              <a:cxnLst/>
              <a:rect l="l" t="t" r="r" b="b"/>
              <a:pathLst>
                <a:path w="7205472" h="9052560">
                  <a:moveTo>
                    <a:pt x="0" y="0"/>
                  </a:moveTo>
                  <a:lnTo>
                    <a:pt x="7205472" y="0"/>
                  </a:lnTo>
                  <a:lnTo>
                    <a:pt x="7205472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193" r="-11119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7150"/>
              <a:ext cx="7205472" cy="8995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Wirkung des Antrages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9191" y="1119029"/>
            <a:ext cx="4619936" cy="4619936"/>
            <a:chOff x="0" y="0"/>
            <a:chExt cx="9239872" cy="92398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39885" cy="9239885"/>
            </a:xfrm>
            <a:custGeom>
              <a:avLst/>
              <a:gdLst/>
              <a:ahLst/>
              <a:cxnLst/>
              <a:rect l="l" t="t" r="r" b="b"/>
              <a:pathLst>
                <a:path w="9239885" h="9239885">
                  <a:moveTo>
                    <a:pt x="0" y="4619879"/>
                  </a:moveTo>
                  <a:cubicBezTo>
                    <a:pt x="0" y="2068449"/>
                    <a:pt x="2068449" y="0"/>
                    <a:pt x="4619879" y="0"/>
                  </a:cubicBezTo>
                  <a:cubicBezTo>
                    <a:pt x="7171309" y="0"/>
                    <a:pt x="9239885" y="2068449"/>
                    <a:pt x="9239885" y="4619879"/>
                  </a:cubicBezTo>
                  <a:cubicBezTo>
                    <a:pt x="9239885" y="7171309"/>
                    <a:pt x="7171436" y="9239885"/>
                    <a:pt x="4619879" y="9239885"/>
                  </a:cubicBezTo>
                  <a:cubicBezTo>
                    <a:pt x="2068322" y="9239885"/>
                    <a:pt x="0" y="7171436"/>
                    <a:pt x="0" y="4619879"/>
                  </a:cubicBez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71073" y="1396689"/>
            <a:ext cx="3240507" cy="4064628"/>
            <a:chOff x="0" y="0"/>
            <a:chExt cx="6481013" cy="81292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81012" cy="8129254"/>
            </a:xfrm>
            <a:custGeom>
              <a:avLst/>
              <a:gdLst/>
              <a:ahLst/>
              <a:cxnLst/>
              <a:rect l="l" t="t" r="r" b="b"/>
              <a:pathLst>
                <a:path w="6481012" h="8129254">
                  <a:moveTo>
                    <a:pt x="0" y="0"/>
                  </a:moveTo>
                  <a:lnTo>
                    <a:pt x="6481012" y="0"/>
                  </a:lnTo>
                  <a:lnTo>
                    <a:pt x="6481012" y="8129254"/>
                  </a:lnTo>
                  <a:lnTo>
                    <a:pt x="0" y="812925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0933" r="-11093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81013" cy="806258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Antragsrecht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10050" y="4780991"/>
            <a:ext cx="546100" cy="546100"/>
            <a:chOff x="0" y="0"/>
            <a:chExt cx="1092200" cy="10922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92200" cy="1092200"/>
            </a:xfrm>
            <a:custGeom>
              <a:avLst/>
              <a:gdLst/>
              <a:ahLst/>
              <a:cxnLst/>
              <a:rect l="l" t="t" r="r" b="b"/>
              <a:pathLst>
                <a:path w="1092200" h="1092200">
                  <a:moveTo>
                    <a:pt x="0" y="546100"/>
                  </a:moveTo>
                  <a:cubicBezTo>
                    <a:pt x="0" y="244475"/>
                    <a:pt x="244475" y="0"/>
                    <a:pt x="546100" y="0"/>
                  </a:cubicBezTo>
                  <a:cubicBezTo>
                    <a:pt x="847725" y="0"/>
                    <a:pt x="1092200" y="244475"/>
                    <a:pt x="1092200" y="546100"/>
                  </a:cubicBezTo>
                  <a:cubicBezTo>
                    <a:pt x="1092200" y="847725"/>
                    <a:pt x="847725" y="1092200"/>
                    <a:pt x="546100" y="1092200"/>
                  </a:cubicBezTo>
                  <a:cubicBezTo>
                    <a:pt x="244475" y="1092200"/>
                    <a:pt x="0" y="847725"/>
                    <a:pt x="0" y="546100"/>
                  </a:cubicBez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255528" y="1434789"/>
            <a:ext cx="6720374" cy="4052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944"/>
              </a:lnSpc>
            </a:pPr>
            <a:r>
              <a:rPr lang="en-US" sz="2000" b="1" i="1" u="sng" dirty="0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A) </a:t>
            </a:r>
            <a:r>
              <a:rPr lang="en-US" sz="2000" b="1" i="1" u="sng" dirty="0" err="1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unmittelbare</a:t>
            </a:r>
            <a:r>
              <a:rPr lang="en-US" sz="2000" b="1" i="1" u="sng" dirty="0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 </a:t>
            </a:r>
            <a:r>
              <a:rPr lang="en-US" sz="2000" b="1" i="1" u="sng" dirty="0" err="1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Beteiligung</a:t>
            </a:r>
            <a:endParaRPr lang="en-US" sz="2000" b="1" i="1" u="sng" dirty="0">
              <a:solidFill>
                <a:srgbClr val="303030"/>
              </a:solidFill>
              <a:latin typeface="Inter Bold Italics"/>
              <a:ea typeface="Inter Bold Italics"/>
              <a:cs typeface="Inter Bold Italics"/>
              <a:sym typeface="Inter Bold Italics"/>
            </a:endParaRPr>
          </a:p>
          <a:p>
            <a:pPr defTabSz="609630">
              <a:lnSpc>
                <a:spcPts val="1944"/>
              </a:lnSpc>
            </a:pPr>
            <a:endParaRPr lang="en-US" sz="2000" b="1" i="1" u="sng" dirty="0">
              <a:solidFill>
                <a:srgbClr val="303030"/>
              </a:solidFill>
              <a:latin typeface="Inter Bold Italics"/>
              <a:ea typeface="Inter Bold Italics"/>
              <a:cs typeface="Inter Bold Italics"/>
              <a:sym typeface="Inter Bold Italics"/>
            </a:endParaRPr>
          </a:p>
          <a:p>
            <a:pPr marL="361968" lvl="1" indent="-180984" defTabSz="609630">
              <a:buFont typeface="Arial"/>
              <a:buChar char="•"/>
            </a:pP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Antragsberechtigt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jeder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dessen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 von der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dessen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Gunsten  die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erfolgen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§ 13 Abs. 1 Satz 2 GBO</a:t>
            </a:r>
          </a:p>
          <a:p>
            <a:pPr defTabSz="609630">
              <a:lnSpc>
                <a:spcPts val="1944"/>
              </a:lnSpc>
            </a:pPr>
            <a:endParaRPr lang="en-US" sz="2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buFont typeface="Arial"/>
              <a:buChar char="•"/>
            </a:pP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a)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Betroffener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jemand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unmittelbar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d.h.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zum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Zeitpunkt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Verschlechterung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seiner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Rechtsstellung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kommt</a:t>
            </a:r>
            <a:endParaRPr lang="en-US" sz="2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1944"/>
              </a:lnSpc>
            </a:pPr>
            <a:endParaRPr lang="en-US" sz="2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buFont typeface="Arial"/>
              <a:buChar char="•"/>
            </a:pP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b)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Begünstigter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jemand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begünstigt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unmittelbar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d.h.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zum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Zeitpunkt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Verbesserung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seiner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Rechtsstellung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kommt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&amp; Zweck der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Begünstigung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Antragstellers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endParaRPr lang="en-US" sz="2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6835" y="1153573"/>
            <a:ext cx="3200400" cy="4461163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Antragsrecht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768291"/>
            <a:ext cx="7645998" cy="5585619"/>
            <a:chOff x="0" y="0"/>
            <a:chExt cx="15291996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292000" cy="11171239"/>
            </a:xfrm>
            <a:custGeom>
              <a:avLst/>
              <a:gdLst/>
              <a:ahLst/>
              <a:cxnLst/>
              <a:rect l="l" t="t" r="r" b="b"/>
              <a:pathLst>
                <a:path w="15292000" h="11171239">
                  <a:moveTo>
                    <a:pt x="0" y="0"/>
                  </a:moveTo>
                  <a:lnTo>
                    <a:pt x="15292000" y="0"/>
                  </a:lnTo>
                  <a:lnTo>
                    <a:pt x="15292000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8565" r="-3889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5291996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/>
              <a:r>
                <a:rPr lang="en-US" sz="2800" b="1" i="1" u="sng" dirty="0">
                  <a:solidFill>
                    <a:srgbClr val="00000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B) </a:t>
              </a:r>
              <a:r>
                <a:rPr lang="en-US" sz="2800" b="1" i="1" u="sng" dirty="0" err="1">
                  <a:solidFill>
                    <a:srgbClr val="00000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mittelbare</a:t>
              </a:r>
              <a:r>
                <a:rPr lang="en-US" sz="2800" b="1" i="1" u="sng" dirty="0">
                  <a:solidFill>
                    <a:srgbClr val="00000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 </a:t>
              </a:r>
              <a:r>
                <a:rPr lang="en-US" sz="2800" b="1" i="1" u="sng" dirty="0" err="1">
                  <a:solidFill>
                    <a:srgbClr val="00000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Beteiligung</a:t>
              </a:r>
              <a:endParaRPr lang="en-US" sz="2800" b="1" i="1" u="sng" dirty="0">
                <a:solidFill>
                  <a:srgbClr val="000000"/>
                </a:solidFill>
                <a:latin typeface="Inter Bold Italics"/>
                <a:ea typeface="Inter Bold Italics"/>
                <a:cs typeface="Inter Bold Italics"/>
                <a:sym typeface="Inter Bold Italics"/>
              </a:endParaRPr>
            </a:p>
            <a:p>
              <a:pPr marL="506755" lvl="1" indent="-253378" defTabSz="609630">
                <a:buFont typeface="Arial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§§ 9 Abs. 1 und 14 GBO</a:t>
              </a:r>
            </a:p>
            <a:p>
              <a:pPr marL="253377" lvl="1" defTabSz="609630"/>
              <a:endParaRPr lang="en-US" sz="28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buFont typeface="Arial"/>
                <a:buChar char="•"/>
              </a:pP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Grundpfandrecht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soll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Rang hinter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anderes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Recht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zurücktreten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, so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beiden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Gläubiger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stellen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, nicht der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endParaRPr lang="en-US" sz="28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53377" lvl="1" defTabSz="609630"/>
              <a:endParaRPr lang="en-US" sz="28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buFont typeface="Arial"/>
                <a:buChar char="•"/>
              </a:pP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Beteiligte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antragsberechtigt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, so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reicht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Beteiligten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endParaRPr lang="en-US" sz="28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endParaRPr lang="en-US" sz="28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→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grundsätzlich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haben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unmittelbare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8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Antragsrecht</a:t>
              </a:r>
              <a:endParaRPr lang="en-US" sz="28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2" name="Freeform 10">
            <a:extLst>
              <a:ext uri="{FF2B5EF4-FFF2-40B4-BE49-F238E27FC236}">
                <a16:creationId xmlns:a16="http://schemas.microsoft.com/office/drawing/2014/main" id="{C3A00C83-2197-FFE2-840D-896CE06F9185}"/>
              </a:ext>
            </a:extLst>
          </p:cNvPr>
          <p:cNvSpPr/>
          <p:nvPr/>
        </p:nvSpPr>
        <p:spPr>
          <a:xfrm>
            <a:off x="3310276" y="5001087"/>
            <a:ext cx="996985" cy="1406680"/>
          </a:xfrm>
          <a:custGeom>
            <a:avLst/>
            <a:gdLst/>
            <a:ahLst/>
            <a:cxnLst/>
            <a:rect l="l" t="t" r="r" b="b"/>
            <a:pathLst>
              <a:path w="1495477" h="2110020">
                <a:moveTo>
                  <a:pt x="0" y="0"/>
                </a:moveTo>
                <a:lnTo>
                  <a:pt x="1495477" y="0"/>
                </a:lnTo>
                <a:lnTo>
                  <a:pt x="1495477" y="2110020"/>
                </a:lnTo>
                <a:lnTo>
                  <a:pt x="0" y="21100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365126"/>
            <a:ext cx="10515600" cy="1325563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Vertretung</a:t>
              </a:r>
            </a:p>
          </p:txBody>
        </p:sp>
      </p:grpSp>
      <p:sp>
        <p:nvSpPr>
          <p:cNvPr id="5" name="Freeform 5"/>
          <p:cNvSpPr/>
          <p:nvPr/>
        </p:nvSpPr>
        <p:spPr>
          <a:xfrm rot="378352">
            <a:off x="8821341" y="4127944"/>
            <a:ext cx="2532459" cy="1902510"/>
          </a:xfrm>
          <a:custGeom>
            <a:avLst/>
            <a:gdLst/>
            <a:ahLst/>
            <a:cxnLst/>
            <a:rect l="l" t="t" r="r" b="b"/>
            <a:pathLst>
              <a:path w="3798689" h="2853765">
                <a:moveTo>
                  <a:pt x="0" y="0"/>
                </a:moveTo>
                <a:lnTo>
                  <a:pt x="3798689" y="0"/>
                </a:lnTo>
                <a:lnTo>
                  <a:pt x="3798689" y="2853765"/>
                </a:lnTo>
                <a:lnTo>
                  <a:pt x="0" y="28537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 rot="-481158">
            <a:off x="843389" y="4072648"/>
            <a:ext cx="3850529" cy="2529131"/>
          </a:xfrm>
          <a:custGeom>
            <a:avLst/>
            <a:gdLst/>
            <a:ahLst/>
            <a:cxnLst/>
            <a:rect l="l" t="t" r="r" b="b"/>
            <a:pathLst>
              <a:path w="5775794" h="3793696">
                <a:moveTo>
                  <a:pt x="0" y="0"/>
                </a:moveTo>
                <a:lnTo>
                  <a:pt x="5775794" y="0"/>
                </a:lnTo>
                <a:lnTo>
                  <a:pt x="5775794" y="3793696"/>
                </a:lnTo>
                <a:lnTo>
                  <a:pt x="0" y="37936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27" b="-527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99160" y="1881505"/>
            <a:ext cx="10393680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Antragsteller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muss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aber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persönlich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auftreten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(§10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FamFG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253377" lvl="1" defTabSz="609630">
              <a:lnSpc>
                <a:spcPts val="3024"/>
              </a:lnSpc>
            </a:pPr>
            <a:endParaRPr lang="en-US" sz="28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Vertreter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dem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Grundbuchamt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seine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Vertretungsbefugnis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Vollmacht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nachweisen</a:t>
            </a:r>
            <a:endParaRPr lang="en-US" sz="28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</a:pPr>
            <a:endParaRPr lang="en-US" sz="28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</a:pPr>
            <a:endParaRPr lang="en-US" sz="28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709" y="1022350"/>
            <a:ext cx="709613" cy="209550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09709" y="837743"/>
            <a:ext cx="403225" cy="1705432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8507" y="800392"/>
            <a:ext cx="10264699" cy="1212102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Vertretung durch Notar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67625" y="2490438"/>
            <a:ext cx="9708997" cy="3567173"/>
            <a:chOff x="0" y="0"/>
            <a:chExt cx="19417995" cy="71343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7134340"/>
            </a:xfrm>
            <a:custGeom>
              <a:avLst/>
              <a:gdLst/>
              <a:ahLst/>
              <a:cxnLst/>
              <a:rect l="l" t="t" r="r" b="b"/>
              <a:pathLst>
                <a:path w="19417990" h="7134340">
                  <a:moveTo>
                    <a:pt x="0" y="0"/>
                  </a:moveTo>
                  <a:lnTo>
                    <a:pt x="19417990" y="0"/>
                  </a:lnTo>
                  <a:lnTo>
                    <a:pt x="19417990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b="-303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9417995" cy="70962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Notar gilt gem. § 15 Abs. 2 GBO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Antragstellung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ermächtigt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erforderliche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beurkundet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beglaubigt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</a:t>
              </a: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solche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Bewilligung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(§19 GBO),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Auflassung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(§20 GBO)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Mitbewilligung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sein (§ 27 GBO)</a:t>
              </a: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muss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erkennbar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sein,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Notar von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seinem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Antragsrecht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gem. § 15 GBO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Gebrauch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nicht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Bote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auftritt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Notar muss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genau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benennen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vollzogen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soll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5557020" y="739892"/>
            <a:ext cx="1330209" cy="1330209"/>
          </a:xfrm>
          <a:custGeom>
            <a:avLst/>
            <a:gdLst/>
            <a:ahLst/>
            <a:cxnLst/>
            <a:rect l="l" t="t" r="r" b="b"/>
            <a:pathLst>
              <a:path w="1995313" h="1995313">
                <a:moveTo>
                  <a:pt x="0" y="0"/>
                </a:moveTo>
                <a:lnTo>
                  <a:pt x="1995313" y="0"/>
                </a:lnTo>
                <a:lnTo>
                  <a:pt x="1995313" y="1995313"/>
                </a:lnTo>
                <a:lnTo>
                  <a:pt x="0" y="1995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976183" y="-57101"/>
            <a:ext cx="2005267" cy="844451"/>
            <a:chOff x="0" y="0"/>
            <a:chExt cx="2270138" cy="9559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0125" cy="956056"/>
            </a:xfrm>
            <a:custGeom>
              <a:avLst/>
              <a:gdLst/>
              <a:ahLst/>
              <a:cxnLst/>
              <a:rect l="l" t="t" r="r" b="b"/>
              <a:pathLst>
                <a:path w="2270125" h="956056">
                  <a:moveTo>
                    <a:pt x="0" y="0"/>
                  </a:moveTo>
                  <a:lnTo>
                    <a:pt x="2270125" y="0"/>
                  </a:lnTo>
                  <a:lnTo>
                    <a:pt x="2266696" y="33655"/>
                  </a:lnTo>
                  <a:cubicBezTo>
                    <a:pt x="2159000" y="560070"/>
                    <a:pt x="1693291" y="956056"/>
                    <a:pt x="1135126" y="956056"/>
                  </a:cubicBezTo>
                  <a:cubicBezTo>
                    <a:pt x="576961" y="956056"/>
                    <a:pt x="111125" y="560070"/>
                    <a:pt x="3429" y="33655"/>
                  </a:cubicBez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38200" y="365126"/>
            <a:ext cx="10515600" cy="1325563"/>
            <a:chOff x="0" y="0"/>
            <a:chExt cx="21031200" cy="26511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Verfahrensfähigkeit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3032539" y="3621123"/>
            <a:ext cx="6515733" cy="3005382"/>
          </a:xfrm>
          <a:custGeom>
            <a:avLst/>
            <a:gdLst/>
            <a:ahLst/>
            <a:cxnLst/>
            <a:rect l="l" t="t" r="r" b="b"/>
            <a:pathLst>
              <a:path w="9773599" h="4508073">
                <a:moveTo>
                  <a:pt x="0" y="0"/>
                </a:moveTo>
                <a:lnTo>
                  <a:pt x="9773599" y="0"/>
                </a:lnTo>
                <a:lnTo>
                  <a:pt x="9773599" y="4508072"/>
                </a:lnTo>
                <a:lnTo>
                  <a:pt x="0" y="45080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99160" y="1881505"/>
            <a:ext cx="10393680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wirksame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Antragstellung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setzt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Verfahrensfähigkeit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voraus</a:t>
            </a:r>
            <a:endParaRPr lang="en-US" sz="28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53377" lvl="1" defTabSz="609630">
              <a:lnSpc>
                <a:spcPts val="3024"/>
              </a:lnSpc>
            </a:pPr>
            <a:endParaRPr lang="en-US" sz="28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9 Abs. 1 Nr. 1 bis 4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FamFG</a:t>
            </a:r>
            <a:endParaRPr lang="en-US" sz="28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21891" y="4159629"/>
            <a:ext cx="5937028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781"/>
              </a:lnSpc>
              <a:spcBef>
                <a:spcPct val="0"/>
              </a:spcBef>
            </a:pPr>
            <a:r>
              <a:rPr lang="en-US" sz="2575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rPr>
              <a:t>Fähigkeit als Verfahrensbeteiligter aufzutreten und Verfahrenshandlungen selbst zu erklären oder durch einen bestellten Vertreter wirksam vornehmen zu lassen.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797932" y="3460750"/>
            <a:ext cx="1552068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354"/>
              </a:lnSpc>
              <a:spcBef>
                <a:spcPct val="0"/>
              </a:spcBef>
            </a:pPr>
            <a:r>
              <a:rPr lang="en-US" sz="3105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rPr>
              <a:t>Definition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769</Words>
  <Application>Microsoft Office PowerPoint</Application>
  <PresentationFormat>Breitbild</PresentationFormat>
  <Paragraphs>108</Paragraphs>
  <Slides>15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4" baseType="lpstr">
      <vt:lpstr>Arial</vt:lpstr>
      <vt:lpstr>Calibri</vt:lpstr>
      <vt:lpstr>Inter</vt:lpstr>
      <vt:lpstr>Inter Bold</vt:lpstr>
      <vt:lpstr>Inter Bold Italics</vt:lpstr>
      <vt:lpstr>Nickainley</vt:lpstr>
      <vt:lpstr>Recoleta</vt:lpstr>
      <vt:lpstr>Office Theme</vt:lpstr>
      <vt:lpstr>Acrobat Document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2026-04-07T13:40:48Z</dcterms:created>
  <dcterms:modified xsi:type="dcterms:W3CDTF">2026-04-07T13:41:42Z</dcterms:modified>
</cp:coreProperties>
</file>