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4" r:id="rId2"/>
    <p:sldId id="375" r:id="rId3"/>
    <p:sldId id="376" r:id="rId4"/>
    <p:sldId id="377" r:id="rId5"/>
    <p:sldId id="378" r:id="rId6"/>
    <p:sldId id="379" r:id="rId7"/>
    <p:sldId id="380" r:id="rId8"/>
    <p:sldId id="381" r:id="rId9"/>
    <p:sldId id="382" r:id="rId10"/>
    <p:sldId id="383" r:id="rId11"/>
    <p:sldId id="449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204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658285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497023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891179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579199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105836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07857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696000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712221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403248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44765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644171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328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578725" y="-72560"/>
            <a:ext cx="6739969" cy="6930560"/>
          </a:xfrm>
          <a:custGeom>
            <a:avLst/>
            <a:gdLst/>
            <a:ahLst/>
            <a:cxnLst/>
            <a:rect l="l" t="t" r="r" b="b"/>
            <a:pathLst>
              <a:path w="10109954" h="10395840">
                <a:moveTo>
                  <a:pt x="0" y="0"/>
                </a:moveTo>
                <a:lnTo>
                  <a:pt x="10109954" y="0"/>
                </a:lnTo>
                <a:lnTo>
                  <a:pt x="10109954" y="10395840"/>
                </a:lnTo>
                <a:lnTo>
                  <a:pt x="0" y="103958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644659" y="640893"/>
            <a:ext cx="168275" cy="1713192"/>
            <a:chOff x="0" y="0"/>
            <a:chExt cx="336550" cy="34263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223206" y="635718"/>
            <a:ext cx="328613" cy="1742357"/>
            <a:chOff x="0" y="0"/>
            <a:chExt cx="657225" cy="34847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4056" y="635717"/>
            <a:ext cx="10907865" cy="1541456"/>
            <a:chOff x="0" y="0"/>
            <a:chExt cx="21815730" cy="308291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57200" y="828967"/>
            <a:ext cx="10766006" cy="1223431"/>
            <a:chOff x="-1002615" y="57150"/>
            <a:chExt cx="21532013" cy="2446861"/>
          </a:xfrm>
        </p:grpSpPr>
        <p:sp>
          <p:nvSpPr>
            <p:cNvPr id="10" name="Freeform 10"/>
            <p:cNvSpPr/>
            <p:nvPr/>
          </p:nvSpPr>
          <p:spPr>
            <a:xfrm>
              <a:off x="-1002615" y="79804"/>
              <a:ext cx="20529393" cy="2424207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800" dirty="0" err="1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Wohnungs</a:t>
              </a:r>
              <a:r>
                <a:rPr lang="en-US" sz="4800" dirty="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- und </a:t>
              </a:r>
              <a:r>
                <a:rPr lang="en-US" sz="4800" dirty="0" err="1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Teileigentum</a:t>
              </a:r>
              <a:endParaRPr lang="en-US" sz="4800" dirty="0">
                <a:solidFill>
                  <a:srgbClr val="F0DFC8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905113" y="2503763"/>
            <a:ext cx="9286887" cy="3754789"/>
            <a:chOff x="0" y="0"/>
            <a:chExt cx="18573774" cy="750957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8573769" cy="7509573"/>
            </a:xfrm>
            <a:custGeom>
              <a:avLst/>
              <a:gdLst/>
              <a:ahLst/>
              <a:cxnLst/>
              <a:rect l="l" t="t" r="r" b="b"/>
              <a:pathLst>
                <a:path w="18573769" h="7509573">
                  <a:moveTo>
                    <a:pt x="0" y="0"/>
                  </a:moveTo>
                  <a:lnTo>
                    <a:pt x="18573769" y="0"/>
                  </a:lnTo>
                  <a:lnTo>
                    <a:pt x="18573769" y="7509573"/>
                  </a:lnTo>
                  <a:lnTo>
                    <a:pt x="0" y="7509573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2882" r="-4545" b="2114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8100"/>
              <a:ext cx="18573774" cy="74714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laut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BGB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wesentliche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Bestandteile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Gebäudes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93 BGB) &amp; das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Gebäude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wesentlicher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Bestandteil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94 BGB)</a:t>
              </a: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gemäß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 Abs. 1 WEG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Raumeigentum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2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Eigentumsarten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unterschieden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A) An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Wohnzwecken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dienenden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Räumen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(=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   </a:t>
              </a: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 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Wohnungseigentum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</a:t>
              </a: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B) an nicht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Wohnzwecken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dienenden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Räumen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z.B.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 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gewerblicher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Zweck)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Teileigentum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begründet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</a:t>
              </a: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 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625668" y="106051"/>
            <a:ext cx="10907865" cy="1003008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06013" y="235864"/>
            <a:ext cx="10264699" cy="1003008"/>
            <a:chOff x="0" y="0"/>
            <a:chExt cx="20529398" cy="242420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6"/>
              <a:ext cx="20529398" cy="153294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 dirty="0" err="1">
                  <a:solidFill>
                    <a:srgbClr val="F0DFC8"/>
                  </a:solidFill>
                  <a:latin typeface="Recoleta"/>
                  <a:ea typeface="Recoleta"/>
                  <a:cs typeface="Recoleta"/>
                  <a:sym typeface="Recoleta"/>
                </a:rPr>
                <a:t>Voraussetzungen</a:t>
              </a:r>
              <a:r>
                <a:rPr lang="en-US" sz="4000" dirty="0">
                  <a:solidFill>
                    <a:srgbClr val="F0DFC8"/>
                  </a:solidFill>
                  <a:latin typeface="Recoleta"/>
                  <a:ea typeface="Recoleta"/>
                  <a:cs typeface="Recoleta"/>
                  <a:sym typeface="Recoleta"/>
                </a:rPr>
                <a:t> </a:t>
              </a:r>
              <a:r>
                <a:rPr lang="en-US" sz="4000" dirty="0" err="1">
                  <a:solidFill>
                    <a:srgbClr val="F0DFC8"/>
                  </a:solidFill>
                  <a:latin typeface="Recoleta"/>
                  <a:ea typeface="Recoleta"/>
                  <a:cs typeface="Recoleta"/>
                  <a:sym typeface="Recoleta"/>
                </a:rPr>
                <a:t>nach</a:t>
              </a:r>
              <a:r>
                <a:rPr lang="en-US" sz="4000" dirty="0">
                  <a:solidFill>
                    <a:srgbClr val="F0DFC8"/>
                  </a:solidFill>
                  <a:latin typeface="Recoleta"/>
                  <a:ea typeface="Recoleta"/>
                  <a:cs typeface="Recoleta"/>
                  <a:sym typeface="Recoleta"/>
                </a:rPr>
                <a:t> §§ 3 und 8 WEG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25667" y="2122187"/>
            <a:ext cx="11858503" cy="3908341"/>
            <a:chOff x="-1244465" y="-682343"/>
            <a:chExt cx="23717005" cy="781668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0974416" cy="7134340"/>
            </a:xfrm>
            <a:custGeom>
              <a:avLst/>
              <a:gdLst/>
              <a:ahLst/>
              <a:cxnLst/>
              <a:rect l="l" t="t" r="r" b="b"/>
              <a:pathLst>
                <a:path w="20974416" h="7134340">
                  <a:moveTo>
                    <a:pt x="0" y="0"/>
                  </a:moveTo>
                  <a:lnTo>
                    <a:pt x="20974416" y="0"/>
                  </a:lnTo>
                  <a:lnTo>
                    <a:pt x="20974416" y="7134340"/>
                  </a:lnTo>
                  <a:lnTo>
                    <a:pt x="0" y="71343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033" r="7420" b="-303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-1244465" y="-682343"/>
              <a:ext cx="23717005" cy="717244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61968" lvl="1" indent="-180984" defTabSz="609630">
                <a:buFont typeface="Arial"/>
                <a:buChar char="•"/>
              </a:pP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das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schließen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- und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Teileigentumsgrundbuchblätter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anzulegen</a:t>
              </a:r>
              <a:endParaRPr lang="en-US" sz="18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/>
              <a:endParaRPr lang="en-US" sz="18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Bewilligung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Eigentümers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(§19 GBO)</a:t>
              </a:r>
            </a:p>
            <a:p>
              <a:pPr marL="180984" lvl="1" defTabSz="609630"/>
              <a:endParaRPr lang="en-US" sz="18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Zustimmung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dinglich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z.B.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Bank)</a:t>
              </a:r>
            </a:p>
            <a:p>
              <a:pPr marL="180984" lvl="1" defTabSz="609630"/>
              <a:endParaRPr lang="en-US" sz="18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Teilungserklärung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Abgrenzung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Sondereigentum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- und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Gemeinschaftseigentum</a:t>
              </a:r>
              <a:endParaRPr lang="en-US" sz="18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/>
              <a:endParaRPr lang="en-US" sz="18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Inhalt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Gemeinschaftsordnung</a:t>
              </a:r>
              <a:endParaRPr lang="en-US" sz="18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/>
              <a:endParaRPr lang="en-US" sz="18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Aufteilungsplan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Grundrissen</a:t>
              </a:r>
              <a:endParaRPr lang="en-US" sz="18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/>
              <a:endParaRPr lang="en-US" sz="18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Abgeschlossenheitsbescheinigung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Bescheinigung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Baubehörde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Räume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Sondereigentums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sich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abgeschlossen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180984" lvl="1" defTabSz="609630"/>
              <a:endParaRPr lang="en-US" sz="18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Genehmigung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1867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250 </a:t>
              </a:r>
              <a:r>
                <a:rPr lang="en-US" sz="1867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BauGB</a:t>
              </a:r>
              <a:endParaRPr lang="en-US" sz="1867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0080" y="613956"/>
            <a:ext cx="10907484" cy="1894116"/>
            <a:chOff x="0" y="0"/>
            <a:chExt cx="21814968" cy="37882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814917" cy="3788283"/>
            </a:xfrm>
            <a:custGeom>
              <a:avLst/>
              <a:gdLst/>
              <a:ahLst/>
              <a:cxnLst/>
              <a:rect l="l" t="t" r="r" b="b"/>
              <a:pathLst>
                <a:path w="21814917" h="3788283">
                  <a:moveTo>
                    <a:pt x="0" y="0"/>
                  </a:moveTo>
                  <a:lnTo>
                    <a:pt x="21814917" y="0"/>
                  </a:lnTo>
                  <a:lnTo>
                    <a:pt x="21814917" y="3788283"/>
                  </a:lnTo>
                  <a:lnTo>
                    <a:pt x="0" y="3788283"/>
                  </a:lnTo>
                  <a:close/>
                </a:path>
              </a:pathLst>
            </a:custGeom>
            <a:solidFill>
              <a:srgbClr val="F0DFC8"/>
            </a:solidFill>
          </p:spPr>
        </p:sp>
      </p:grpSp>
      <p:pic>
        <p:nvPicPr>
          <p:cNvPr id="5" name="Picture 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-1080793" y="118830"/>
            <a:ext cx="14349204" cy="662034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FFFA97D-3831-D6A6-0872-99B5A01376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000" y="-21281"/>
            <a:ext cx="3015749" cy="31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7215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383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578725" y="-72560"/>
            <a:ext cx="6739969" cy="6930560"/>
          </a:xfrm>
          <a:custGeom>
            <a:avLst/>
            <a:gdLst/>
            <a:ahLst/>
            <a:cxnLst/>
            <a:rect l="l" t="t" r="r" b="b"/>
            <a:pathLst>
              <a:path w="10109954" h="10395840">
                <a:moveTo>
                  <a:pt x="0" y="0"/>
                </a:moveTo>
                <a:lnTo>
                  <a:pt x="10109954" y="0"/>
                </a:lnTo>
                <a:lnTo>
                  <a:pt x="10109954" y="10395840"/>
                </a:lnTo>
                <a:lnTo>
                  <a:pt x="0" y="103958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644659" y="640893"/>
            <a:ext cx="168275" cy="1713192"/>
            <a:chOff x="0" y="0"/>
            <a:chExt cx="336550" cy="34263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223206" y="635718"/>
            <a:ext cx="328613" cy="1742357"/>
            <a:chOff x="0" y="0"/>
            <a:chExt cx="657225" cy="34847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4056" y="635717"/>
            <a:ext cx="10907865" cy="1541456"/>
            <a:chOff x="0" y="0"/>
            <a:chExt cx="21815730" cy="308291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8507" y="800392"/>
            <a:ext cx="10264699" cy="1212102"/>
            <a:chOff x="0" y="0"/>
            <a:chExt cx="20529398" cy="24242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Wohnungs- und Teileigentum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914074" y="2560278"/>
            <a:ext cx="9200166" cy="3710017"/>
            <a:chOff x="0" y="0"/>
            <a:chExt cx="18400332" cy="742003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8400328" cy="7420026"/>
            </a:xfrm>
            <a:custGeom>
              <a:avLst/>
              <a:gdLst/>
              <a:ahLst/>
              <a:cxnLst/>
              <a:rect l="l" t="t" r="r" b="b"/>
              <a:pathLst>
                <a:path w="18400328" h="7420026">
                  <a:moveTo>
                    <a:pt x="0" y="0"/>
                  </a:moveTo>
                  <a:lnTo>
                    <a:pt x="18400328" y="0"/>
                  </a:lnTo>
                  <a:lnTo>
                    <a:pt x="18400328" y="7420026"/>
                  </a:lnTo>
                  <a:lnTo>
                    <a:pt x="0" y="742002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2916" r="-5530" b="93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28575"/>
              <a:ext cx="18400332" cy="739145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Wohnungseigentum ist untrennbare (§§ 6,11 WEG) Verbindung von </a:t>
              </a:r>
              <a:r>
                <a:rPr lang="en-US" sz="2000" i="1" u="sng">
                  <a:solidFill>
                    <a:srgbClr val="303030"/>
                  </a:solidFill>
                  <a:latin typeface="Inter Italics"/>
                  <a:ea typeface="Inter Italics"/>
                  <a:cs typeface="Inter Italics"/>
                  <a:sym typeface="Inter Italics"/>
                </a:rPr>
                <a:t>Sondereigentum</a:t>
              </a:r>
              <a:r>
                <a:rPr lang="en-US" sz="2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 Abs. 2+3 WEG und </a:t>
              </a:r>
              <a:r>
                <a:rPr lang="en-US" sz="2000" i="1" u="sng">
                  <a:solidFill>
                    <a:srgbClr val="303030"/>
                  </a:solidFill>
                  <a:latin typeface="Inter Italics"/>
                  <a:ea typeface="Inter Italics"/>
                  <a:cs typeface="Inter Italics"/>
                  <a:sym typeface="Inter Italics"/>
                </a:rPr>
                <a:t>Gemeinschaftseigentum</a:t>
              </a:r>
              <a:r>
                <a:rPr lang="en-US" sz="2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 Abs. 5 WEG</a:t>
              </a:r>
            </a:p>
            <a:p>
              <a:pPr defTabSz="609630">
                <a:lnSpc>
                  <a:spcPts val="2160"/>
                </a:lnSpc>
              </a:pPr>
              <a:endParaRPr lang="en-US" sz="200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160"/>
                </a:lnSpc>
              </a:pPr>
              <a:r>
                <a:rPr lang="en-US" sz="2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A) </a:t>
              </a:r>
              <a:r>
                <a:rPr lang="en-US" sz="2000" b="1" i="1" u="sng">
                  <a:solidFill>
                    <a:srgbClr val="303030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Sondereigentum </a:t>
              </a:r>
              <a:r>
                <a:rPr lang="en-US" sz="2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§§ 3 Abs. 1, 5 Abs. 1 WEG</a:t>
              </a:r>
            </a:p>
            <a:p>
              <a:pPr marL="431822" lvl="1" indent="-215911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alleiniges Eigentum an einer Wohnung oder an einem Teileigentum </a:t>
              </a: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Wichtig ist die Abgeschlossenheit § 3 Abs. 2 WEG und die bestimmte Bezeichnung in einem Aufteilungsplan § 7 Abs. 4 WEG</a:t>
              </a:r>
            </a:p>
            <a:p>
              <a:pPr defTabSz="609630">
                <a:lnSpc>
                  <a:spcPts val="2160"/>
                </a:lnSpc>
              </a:pPr>
              <a:endParaRPr lang="en-US" sz="200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160"/>
                </a:lnSpc>
              </a:pPr>
              <a:r>
                <a:rPr lang="en-US" sz="2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B) </a:t>
              </a:r>
              <a:r>
                <a:rPr lang="en-US" sz="2000" b="1" i="1" u="sng">
                  <a:solidFill>
                    <a:srgbClr val="303030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Gemeinschaftseigentum</a:t>
              </a:r>
              <a:r>
                <a:rPr lang="en-US" sz="2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 Abs. 5 WEG </a:t>
              </a: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Bruchteilsmiteigentum am Grundstück und den nicht im Sondereigentum stehenden Gebäudeteilen, §§ 5 Abs 2+5 WEG</a:t>
              </a: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Beispiele: Dach, Treppen, Außenfenster, Lift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578725" y="-72560"/>
            <a:ext cx="6739969" cy="6930560"/>
          </a:xfrm>
          <a:custGeom>
            <a:avLst/>
            <a:gdLst/>
            <a:ahLst/>
            <a:cxnLst/>
            <a:rect l="l" t="t" r="r" b="b"/>
            <a:pathLst>
              <a:path w="10109954" h="10395840">
                <a:moveTo>
                  <a:pt x="0" y="0"/>
                </a:moveTo>
                <a:lnTo>
                  <a:pt x="10109954" y="0"/>
                </a:lnTo>
                <a:lnTo>
                  <a:pt x="10109954" y="10395840"/>
                </a:lnTo>
                <a:lnTo>
                  <a:pt x="0" y="103958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644659" y="640893"/>
            <a:ext cx="168275" cy="1713192"/>
            <a:chOff x="0" y="0"/>
            <a:chExt cx="336550" cy="34263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223206" y="635718"/>
            <a:ext cx="328613" cy="1742357"/>
            <a:chOff x="0" y="0"/>
            <a:chExt cx="657225" cy="34847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4056" y="635717"/>
            <a:ext cx="10907865" cy="1541456"/>
            <a:chOff x="0" y="0"/>
            <a:chExt cx="21815730" cy="308291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8507" y="800392"/>
            <a:ext cx="10264699" cy="1212102"/>
            <a:chOff x="0" y="0"/>
            <a:chExt cx="20529398" cy="24242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Wohnungs- und Teileigentum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964976" y="2543175"/>
            <a:ext cx="9227025" cy="3567173"/>
            <a:chOff x="0" y="0"/>
            <a:chExt cx="18454049" cy="713434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8454044" cy="7134340"/>
            </a:xfrm>
            <a:custGeom>
              <a:avLst/>
              <a:gdLst/>
              <a:ahLst/>
              <a:cxnLst/>
              <a:rect l="l" t="t" r="r" b="b"/>
              <a:pathLst>
                <a:path w="18454044" h="7134340">
                  <a:moveTo>
                    <a:pt x="0" y="0"/>
                  </a:moveTo>
                  <a:lnTo>
                    <a:pt x="18454044" y="0"/>
                  </a:lnTo>
                  <a:lnTo>
                    <a:pt x="18454044" y="7134340"/>
                  </a:lnTo>
                  <a:lnTo>
                    <a:pt x="0" y="71343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3033" r="-5223" b="-303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8100"/>
              <a:ext cx="18454049" cy="709624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gleichzeitig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Erwerb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Wohnungseigentums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erhält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jeder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Wohnungseigentümer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zwingende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Mitgliedschaft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Wohnungseigentümergemeinschaft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10 WEG</a:t>
              </a: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jeder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Wohnungseigentümer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-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bzw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Teileigentümer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Miteigentümer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Bruchteilsgemeinschaft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(§§ 741ff BGB) am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Gemeinschaftseigentum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z.B.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Sondereigentum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Räumen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Mitglied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Wohnungseigentümergemeinschaft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578725" y="-72560"/>
            <a:ext cx="6739969" cy="6930560"/>
          </a:xfrm>
          <a:custGeom>
            <a:avLst/>
            <a:gdLst/>
            <a:ahLst/>
            <a:cxnLst/>
            <a:rect l="l" t="t" r="r" b="b"/>
            <a:pathLst>
              <a:path w="10109954" h="10395840">
                <a:moveTo>
                  <a:pt x="0" y="0"/>
                </a:moveTo>
                <a:lnTo>
                  <a:pt x="10109954" y="0"/>
                </a:lnTo>
                <a:lnTo>
                  <a:pt x="10109954" y="10395840"/>
                </a:lnTo>
                <a:lnTo>
                  <a:pt x="0" y="103958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644659" y="640893"/>
            <a:ext cx="168275" cy="1713192"/>
            <a:chOff x="0" y="0"/>
            <a:chExt cx="336550" cy="34263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223206" y="635718"/>
            <a:ext cx="328613" cy="1742357"/>
            <a:chOff x="0" y="0"/>
            <a:chExt cx="657225" cy="34847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3954" y="112007"/>
            <a:ext cx="10907865" cy="1541456"/>
            <a:chOff x="0" y="0"/>
            <a:chExt cx="21815730" cy="308291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22813" y="276684"/>
            <a:ext cx="10264699" cy="1212102"/>
            <a:chOff x="0" y="0"/>
            <a:chExt cx="20529398" cy="24242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66675"/>
              <a:ext cx="20529398" cy="235752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F0DFC8"/>
                  </a:solidFill>
                  <a:latin typeface="Recoleta"/>
                  <a:ea typeface="Recoleta"/>
                  <a:cs typeface="Recoleta"/>
                  <a:sym typeface="Recoleta"/>
                </a:rPr>
                <a:t>Sondereigentum § 5 Abs. 1 WEG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844800" y="2417811"/>
            <a:ext cx="9708997" cy="3675849"/>
            <a:chOff x="0" y="-217351"/>
            <a:chExt cx="19417995" cy="735169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417990" cy="7134340"/>
            </a:xfrm>
            <a:custGeom>
              <a:avLst/>
              <a:gdLst/>
              <a:ahLst/>
              <a:cxnLst/>
              <a:rect l="l" t="t" r="r" b="b"/>
              <a:pathLst>
                <a:path w="19417990" h="7134340">
                  <a:moveTo>
                    <a:pt x="0" y="0"/>
                  </a:moveTo>
                  <a:lnTo>
                    <a:pt x="19417990" y="0"/>
                  </a:lnTo>
                  <a:lnTo>
                    <a:pt x="19417990" y="7134340"/>
                  </a:lnTo>
                  <a:lnTo>
                    <a:pt x="0" y="71343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3033" b="-303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17351"/>
              <a:ext cx="19417995" cy="735169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217181" lvl="1" defTabSz="609630">
                <a:lnSpc>
                  <a:spcPts val="2592"/>
                </a:lnSpc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gemäß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5 Abs. 1 WEG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181" lvl="1"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A)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Räume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</a:t>
              </a:r>
            </a:p>
            <a:p>
              <a:pPr marL="217181" lvl="1"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B)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Räumen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gehörende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Bestandteile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Gebäudes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Gegenstand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Sondereigentums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sein</a:t>
              </a: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Sondereigentum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Räumen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muss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ausdrückliche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Erklärung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begründet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warden</a:t>
              </a: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grundsätzlich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spricht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gesetzliche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Vermutung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gemeinschaftliches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Eigentum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Beispiele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Sondereigentum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 Bad- und WC-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Einrichtungen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offener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Kamin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Wohnzimmer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Innenputz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Decken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Wänden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Fußbodenbeläge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9709" y="1022350"/>
            <a:ext cx="709613" cy="209550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09709" y="837743"/>
            <a:ext cx="403225" cy="1705432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4659" y="640893"/>
            <a:ext cx="168275" cy="1713192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223206" y="635718"/>
            <a:ext cx="328613" cy="1742357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44056" y="635717"/>
            <a:ext cx="10907865" cy="1541456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58507" y="800392"/>
            <a:ext cx="10264699" cy="1212102"/>
            <a:chOff x="0" y="0"/>
            <a:chExt cx="20529398" cy="24242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Gemeinschaftseigentum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67625" y="2490438"/>
            <a:ext cx="9708997" cy="3567173"/>
            <a:chOff x="0" y="0"/>
            <a:chExt cx="19417995" cy="713434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417990" cy="7134340"/>
            </a:xfrm>
            <a:custGeom>
              <a:avLst/>
              <a:gdLst/>
              <a:ahLst/>
              <a:cxnLst/>
              <a:rect l="l" t="t" r="r" b="b"/>
              <a:pathLst>
                <a:path w="19417990" h="7134340">
                  <a:moveTo>
                    <a:pt x="0" y="0"/>
                  </a:moveTo>
                  <a:lnTo>
                    <a:pt x="19417990" y="0"/>
                  </a:lnTo>
                  <a:lnTo>
                    <a:pt x="19417990" y="7134340"/>
                  </a:lnTo>
                  <a:lnTo>
                    <a:pt x="0" y="71343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033" b="-303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8100"/>
              <a:ext cx="19417995" cy="709624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2592"/>
                </a:lnSpc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Beispiele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Gemeinschaftseigentum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 </a:t>
              </a: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Kamine und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Schornsteine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nicht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innerhalb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Eigentumswohnung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befinden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Rollläden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Außenjalousien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Fensterläden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Treppen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außerhalb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>
            <a:off x="1" y="5165725"/>
            <a:ext cx="2017615" cy="1692275"/>
          </a:xfrm>
          <a:custGeom>
            <a:avLst/>
            <a:gdLst/>
            <a:ahLst/>
            <a:cxnLst/>
            <a:rect l="l" t="t" r="r" b="b"/>
            <a:pathLst>
              <a:path w="3026423" h="2538413">
                <a:moveTo>
                  <a:pt x="0" y="0"/>
                </a:moveTo>
                <a:lnTo>
                  <a:pt x="3026423" y="0"/>
                </a:lnTo>
                <a:lnTo>
                  <a:pt x="3026423" y="2538412"/>
                </a:lnTo>
                <a:lnTo>
                  <a:pt x="0" y="25384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9840473" y="4613949"/>
            <a:ext cx="2351527" cy="2289800"/>
          </a:xfrm>
          <a:custGeom>
            <a:avLst/>
            <a:gdLst/>
            <a:ahLst/>
            <a:cxnLst/>
            <a:rect l="l" t="t" r="r" b="b"/>
            <a:pathLst>
              <a:path w="3527291" h="3434700">
                <a:moveTo>
                  <a:pt x="0" y="0"/>
                </a:moveTo>
                <a:lnTo>
                  <a:pt x="3527291" y="0"/>
                </a:lnTo>
                <a:lnTo>
                  <a:pt x="3527291" y="3434700"/>
                </a:lnTo>
                <a:lnTo>
                  <a:pt x="0" y="3434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9840473" y="1690459"/>
            <a:ext cx="1878164" cy="1739649"/>
          </a:xfrm>
          <a:custGeom>
            <a:avLst/>
            <a:gdLst/>
            <a:ahLst/>
            <a:cxnLst/>
            <a:rect l="l" t="t" r="r" b="b"/>
            <a:pathLst>
              <a:path w="2817246" h="2609474">
                <a:moveTo>
                  <a:pt x="0" y="0"/>
                </a:moveTo>
                <a:lnTo>
                  <a:pt x="2817246" y="0"/>
                </a:lnTo>
                <a:lnTo>
                  <a:pt x="2817246" y="2609475"/>
                </a:lnTo>
                <a:lnTo>
                  <a:pt x="0" y="26094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9709" y="1022350"/>
            <a:ext cx="709613" cy="209550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09709" y="837743"/>
            <a:ext cx="403225" cy="1705432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4659" y="640893"/>
            <a:ext cx="168275" cy="1713192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223206" y="635718"/>
            <a:ext cx="328613" cy="1742357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44056" y="635717"/>
            <a:ext cx="10907865" cy="1541456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58507" y="800392"/>
            <a:ext cx="10264699" cy="1212102"/>
            <a:chOff x="0" y="0"/>
            <a:chExt cx="20529398" cy="24242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Sondernutzungsrechte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67625" y="2393977"/>
            <a:ext cx="9708997" cy="1957551"/>
            <a:chOff x="0" y="-192923"/>
            <a:chExt cx="19417995" cy="391510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417990" cy="3722179"/>
            </a:xfrm>
            <a:custGeom>
              <a:avLst/>
              <a:gdLst/>
              <a:ahLst/>
              <a:cxnLst/>
              <a:rect l="l" t="t" r="r" b="b"/>
              <a:pathLst>
                <a:path w="19417990" h="3722179">
                  <a:moveTo>
                    <a:pt x="0" y="0"/>
                  </a:moveTo>
                  <a:lnTo>
                    <a:pt x="19417990" y="0"/>
                  </a:lnTo>
                  <a:lnTo>
                    <a:pt x="19417990" y="3722179"/>
                  </a:lnTo>
                  <a:lnTo>
                    <a:pt x="0" y="372217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814" b="-9748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2923"/>
              <a:ext cx="19417995" cy="36840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10 Abs. 3 WEG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eingeräumte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Befugnis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Teil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gemeinschaftlichen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Eigentums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Ausschluss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aller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übrigen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nutzen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Bsp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Kellerräume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Terrassen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Garten,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KFZ-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Stellplätze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 rot="-173219">
            <a:off x="409709" y="4222428"/>
            <a:ext cx="2718328" cy="2337762"/>
          </a:xfrm>
          <a:custGeom>
            <a:avLst/>
            <a:gdLst/>
            <a:ahLst/>
            <a:cxnLst/>
            <a:rect l="l" t="t" r="r" b="b"/>
            <a:pathLst>
              <a:path w="4077492" h="3506643">
                <a:moveTo>
                  <a:pt x="0" y="0"/>
                </a:moveTo>
                <a:lnTo>
                  <a:pt x="4077491" y="0"/>
                </a:lnTo>
                <a:lnTo>
                  <a:pt x="4077491" y="3506643"/>
                </a:lnTo>
                <a:lnTo>
                  <a:pt x="0" y="35066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4983315" y="4472044"/>
            <a:ext cx="2477619" cy="2050229"/>
          </a:xfrm>
          <a:custGeom>
            <a:avLst/>
            <a:gdLst/>
            <a:ahLst/>
            <a:cxnLst/>
            <a:rect l="l" t="t" r="r" b="b"/>
            <a:pathLst>
              <a:path w="3716428" h="3075344">
                <a:moveTo>
                  <a:pt x="0" y="0"/>
                </a:moveTo>
                <a:lnTo>
                  <a:pt x="3716428" y="0"/>
                </a:lnTo>
                <a:lnTo>
                  <a:pt x="3716428" y="3075345"/>
                </a:lnTo>
                <a:lnTo>
                  <a:pt x="0" y="30753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Freeform 20"/>
          <p:cNvSpPr/>
          <p:nvPr/>
        </p:nvSpPr>
        <p:spPr>
          <a:xfrm rot="360100">
            <a:off x="9642021" y="4454802"/>
            <a:ext cx="2084712" cy="2084712"/>
          </a:xfrm>
          <a:custGeom>
            <a:avLst/>
            <a:gdLst/>
            <a:ahLst/>
            <a:cxnLst/>
            <a:rect l="l" t="t" r="r" b="b"/>
            <a:pathLst>
              <a:path w="3127068" h="3127068">
                <a:moveTo>
                  <a:pt x="0" y="0"/>
                </a:moveTo>
                <a:lnTo>
                  <a:pt x="3127069" y="0"/>
                </a:lnTo>
                <a:lnTo>
                  <a:pt x="3127069" y="3127069"/>
                </a:lnTo>
                <a:lnTo>
                  <a:pt x="0" y="312706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9709" y="1022350"/>
            <a:ext cx="709613" cy="209550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09709" y="837743"/>
            <a:ext cx="403225" cy="1705432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4659" y="640893"/>
            <a:ext cx="168275" cy="1713192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223206" y="635718"/>
            <a:ext cx="328613" cy="1742357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44056" y="635717"/>
            <a:ext cx="10907865" cy="1541456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58507" y="800392"/>
            <a:ext cx="10264699" cy="1336040"/>
            <a:chOff x="0" y="0"/>
            <a:chExt cx="20529398" cy="267208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672083"/>
            </a:xfrm>
            <a:custGeom>
              <a:avLst/>
              <a:gdLst/>
              <a:ahLst/>
              <a:cxnLst/>
              <a:rect l="l" t="t" r="r" b="b"/>
              <a:pathLst>
                <a:path w="20529393" h="2672083">
                  <a:moveTo>
                    <a:pt x="0" y="0"/>
                  </a:moveTo>
                  <a:lnTo>
                    <a:pt x="20529393" y="0"/>
                  </a:lnTo>
                  <a:lnTo>
                    <a:pt x="20529393" y="2672083"/>
                  </a:lnTo>
                  <a:lnTo>
                    <a:pt x="0" y="267208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340" b="-9506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20529398" cy="260540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F0DFC8"/>
                  </a:solidFill>
                  <a:latin typeface="Recoleta"/>
                  <a:ea typeface="Recoleta"/>
                  <a:cs typeface="Recoleta"/>
                  <a:sym typeface="Recoleta"/>
                </a:rPr>
                <a:t>Begründung gem. § 3 WEG (vertragliche Vereinbarung)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67625" y="2490438"/>
            <a:ext cx="9708997" cy="3567173"/>
            <a:chOff x="0" y="0"/>
            <a:chExt cx="19417995" cy="713434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417990" cy="7134340"/>
            </a:xfrm>
            <a:custGeom>
              <a:avLst/>
              <a:gdLst/>
              <a:ahLst/>
              <a:cxnLst/>
              <a:rect l="l" t="t" r="r" b="b"/>
              <a:pathLst>
                <a:path w="19417990" h="7134340">
                  <a:moveTo>
                    <a:pt x="0" y="0"/>
                  </a:moveTo>
                  <a:lnTo>
                    <a:pt x="19417990" y="0"/>
                  </a:lnTo>
                  <a:lnTo>
                    <a:pt x="19417990" y="7134340"/>
                  </a:lnTo>
                  <a:lnTo>
                    <a:pt x="0" y="71343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033" b="-303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8100"/>
              <a:ext cx="19417995" cy="709624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künftigen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Wohnungseigentümer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müssen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bereits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bekannt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sein</a:t>
              </a: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es muss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Bruchteilsgemeinschaft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vorliegen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bedarf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gem. § 4 Abs. 1 WEG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dingliche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Einigung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</a:t>
              </a: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→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muss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gleichzeitiger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Anwesenheit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Notar  </a:t>
              </a: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erklärt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4 Abs. 2 Satz 1 WEG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9709" y="1022350"/>
            <a:ext cx="709613" cy="209550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09709" y="837743"/>
            <a:ext cx="403225" cy="1705432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4659" y="640893"/>
            <a:ext cx="168275" cy="1713192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223206" y="635718"/>
            <a:ext cx="328613" cy="1742357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44056" y="635717"/>
            <a:ext cx="10907865" cy="1541456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58507" y="800392"/>
            <a:ext cx="10264699" cy="1212102"/>
            <a:chOff x="0" y="0"/>
            <a:chExt cx="20529398" cy="24242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Begründung von Wohnungseigentum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97786" y="2354085"/>
            <a:ext cx="10706706" cy="3567173"/>
            <a:chOff x="0" y="0"/>
            <a:chExt cx="21413413" cy="713434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413406" cy="7134340"/>
            </a:xfrm>
            <a:custGeom>
              <a:avLst/>
              <a:gdLst/>
              <a:ahLst/>
              <a:cxnLst/>
              <a:rect l="l" t="t" r="r" b="b"/>
              <a:pathLst>
                <a:path w="21413406" h="7134340">
                  <a:moveTo>
                    <a:pt x="0" y="0"/>
                  </a:moveTo>
                  <a:lnTo>
                    <a:pt x="21413406" y="0"/>
                  </a:lnTo>
                  <a:lnTo>
                    <a:pt x="21413406" y="7134340"/>
                  </a:lnTo>
                  <a:lnTo>
                    <a:pt x="0" y="71343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033" r="9318" b="-303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8100"/>
              <a:ext cx="21413413" cy="709624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2592"/>
                </a:lnSpc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Gemäß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2 WEG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Wohnungseigentum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</a:t>
              </a: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A)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vertragliche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Einräumung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von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Sondereigentum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( § 3 WEG)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B)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Einseitige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Teilungserklärung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8 WEG)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begründet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8 WEG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häufigere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Form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9709" y="1022350"/>
            <a:ext cx="709613" cy="209550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09709" y="837743"/>
            <a:ext cx="403225" cy="1705432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4659" y="640893"/>
            <a:ext cx="168275" cy="1713192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223206" y="635718"/>
            <a:ext cx="328613" cy="1742357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44056" y="635717"/>
            <a:ext cx="10907865" cy="1541456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58507" y="800392"/>
            <a:ext cx="10264699" cy="1212102"/>
            <a:chOff x="0" y="0"/>
            <a:chExt cx="20529398" cy="24242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Begründung gem. § 8 WEG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43489" y="2543176"/>
            <a:ext cx="9708997" cy="2628611"/>
            <a:chOff x="0" y="0"/>
            <a:chExt cx="19417995" cy="525722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417990" cy="5257218"/>
            </a:xfrm>
            <a:custGeom>
              <a:avLst/>
              <a:gdLst/>
              <a:ahLst/>
              <a:cxnLst/>
              <a:rect l="l" t="t" r="r" b="b"/>
              <a:pathLst>
                <a:path w="19417990" h="5257218">
                  <a:moveTo>
                    <a:pt x="0" y="0"/>
                  </a:moveTo>
                  <a:lnTo>
                    <a:pt x="19417990" y="0"/>
                  </a:lnTo>
                  <a:lnTo>
                    <a:pt x="19417990" y="5257218"/>
                  </a:lnTo>
                  <a:lnTo>
                    <a:pt x="0" y="525721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116" b="-39822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8100"/>
              <a:ext cx="19417995" cy="521912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dieser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Art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Begründung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zerlegt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das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so,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A)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Bruchteile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Eigentums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gebildet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</a:t>
              </a: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B)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diese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Sondereigentum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verbunden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566</Words>
  <Application>Microsoft Office PowerPoint</Application>
  <PresentationFormat>Breitbild</PresentationFormat>
  <Paragraphs>87</Paragraphs>
  <Slides>11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9" baseType="lpstr">
      <vt:lpstr>Arial</vt:lpstr>
      <vt:lpstr>Calibri</vt:lpstr>
      <vt:lpstr>Inter</vt:lpstr>
      <vt:lpstr>Inter Bold Italics</vt:lpstr>
      <vt:lpstr>Inter Italics</vt:lpstr>
      <vt:lpstr>Nickainley</vt:lpstr>
      <vt:lpstr>Recoleta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2</cp:revision>
  <dcterms:created xsi:type="dcterms:W3CDTF">2026-04-08T05:18:05Z</dcterms:created>
  <dcterms:modified xsi:type="dcterms:W3CDTF">2026-04-08T05:19:31Z</dcterms:modified>
</cp:coreProperties>
</file>