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  <p:sldId id="276" r:id="rId5"/>
    <p:sldId id="264" r:id="rId6"/>
    <p:sldId id="265" r:id="rId7"/>
    <p:sldId id="266" r:id="rId8"/>
    <p:sldId id="267" r:id="rId9"/>
    <p:sldId id="277" r:id="rId10"/>
    <p:sldId id="268" r:id="rId11"/>
    <p:sldId id="269" r:id="rId12"/>
    <p:sldId id="270" r:id="rId13"/>
    <p:sldId id="271" r:id="rId14"/>
    <p:sldId id="272" r:id="rId15"/>
    <p:sldId id="273" r:id="rId16"/>
    <p:sldId id="275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30.05.2024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5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30.05.2024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42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30.05.2024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22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30.05.2024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9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30.05.2024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6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30.05.2024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07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30.05.2024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44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30.05.2024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87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30.05.2024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5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30.05.2024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46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30.05.2024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70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2CDF-2DC7-49AC-9ECF-63027A015A06}" type="datetimeFigureOut">
              <a:rPr lang="de-DE" smtClean="0"/>
              <a:t>30.05.2024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47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558264"/>
              </p:ext>
            </p:extLst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39.500,00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1575,00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14034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1575,00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872756" y="3855794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967,00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8814033" y="3892066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967,00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562352" y="3855794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Sachverständigen-auslagen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2542,00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10439377" y="390714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967,00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449495" y="5125594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2542,00€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621494" y="3124879"/>
            <a:ext cx="762567" cy="3668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Gefaltete Ecke 22"/>
          <p:cNvSpPr/>
          <p:nvPr/>
        </p:nvSpPr>
        <p:spPr>
          <a:xfrm>
            <a:off x="10107177" y="5099247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Bekl.=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967,00€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29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4" grpId="0" animBg="1"/>
      <p:bldP spid="26" grpId="0" animBg="1"/>
      <p:bldP spid="32" grpId="0" animBg="1"/>
      <p:bldP spid="37" grpId="0" animBg="1"/>
      <p:bldP spid="38" grpId="0" animBg="1"/>
      <p:bldP spid="28" grpId="0" animBg="1"/>
      <p:bldP spid="22" grpId="0" animBg="1"/>
      <p:bldP spid="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>
                <a:solidFill>
                  <a:srgbClr val="FF0000"/>
                </a:solidFill>
              </a:rPr>
              <a:t>Nr. </a:t>
            </a:r>
            <a:r>
              <a:rPr lang="de-DE" dirty="0" smtClean="0">
                <a:solidFill>
                  <a:srgbClr val="FF0000"/>
                </a:solidFill>
              </a:rPr>
              <a:t>2 </a:t>
            </a:r>
            <a:r>
              <a:rPr lang="de-DE" dirty="0"/>
              <a:t>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18229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</a:t>
            </a:r>
            <a:r>
              <a:rPr lang="de-DE" dirty="0" smtClean="0"/>
              <a:t>2 </a:t>
            </a:r>
            <a:r>
              <a:rPr lang="de-DE" dirty="0"/>
              <a:t>GKG </a:t>
            </a:r>
            <a:r>
              <a:rPr lang="de-DE" dirty="0" smtClean="0"/>
              <a:t>der Kläger und </a:t>
            </a:r>
            <a:r>
              <a:rPr lang="de-DE" u="sng" dirty="0" smtClean="0"/>
              <a:t>Beklagter als Übernahmeschuldner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3632987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Kläger, als Antragsschuldner gem. § 22 I S.1 GKG, geleisteter </a:t>
            </a:r>
            <a:r>
              <a:rPr lang="de-DE" dirty="0" smtClean="0"/>
              <a:t>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Beklagten, im Rahmen der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pPr lvl="0"/>
            <a:r>
              <a:rPr lang="de-DE" dirty="0"/>
              <a:t>	Die verbleibende Überzahlung wird gem.  § 29 Abs. 3 + 4 S.1 </a:t>
            </a:r>
            <a:r>
              <a:rPr lang="de-DE" dirty="0" err="1"/>
              <a:t>KostVfg</a:t>
            </a:r>
            <a:r>
              <a:rPr lang="de-DE" dirty="0"/>
              <a:t> (über den </a:t>
            </a:r>
            <a:r>
              <a:rPr lang="de-DE" dirty="0" smtClean="0"/>
              <a:t> </a:t>
            </a:r>
          </a:p>
          <a:p>
            <a:pPr lvl="0"/>
            <a:r>
              <a:rPr lang="de-DE" dirty="0"/>
              <a:t> </a:t>
            </a:r>
            <a:r>
              <a:rPr lang="de-DE" dirty="0" smtClean="0"/>
              <a:t>                 Prozessbevollmächtigten</a:t>
            </a:r>
            <a:r>
              <a:rPr lang="de-DE" dirty="0"/>
              <a:t>) mit </a:t>
            </a:r>
            <a:r>
              <a:rPr lang="de-DE" b="1" dirty="0"/>
              <a:t>Kost18 (</a:t>
            </a:r>
            <a:r>
              <a:rPr lang="de-DE" b="1" dirty="0" err="1"/>
              <a:t>forumSTAR</a:t>
            </a:r>
            <a:r>
              <a:rPr lang="de-DE" b="1" dirty="0"/>
              <a:t> Formular 3648)</a:t>
            </a:r>
            <a:r>
              <a:rPr lang="de-DE" dirty="0"/>
              <a:t>, an die Klägerin erstattet.  </a:t>
            </a:r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503759" y="2383582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" name="Rechteck 13"/>
          <p:cNvSpPr/>
          <p:nvPr/>
        </p:nvSpPr>
        <p:spPr>
          <a:xfrm>
            <a:off x="11503759" y="309728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hteck 16"/>
          <p:cNvSpPr/>
          <p:nvPr/>
        </p:nvSpPr>
        <p:spPr>
          <a:xfrm>
            <a:off x="11503759" y="4168119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Gefaltete Ecke 17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64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2" grpId="0" animBg="1"/>
      <p:bldP spid="14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09294"/>
              </p:ext>
            </p:extLst>
          </p:nvPr>
        </p:nvGraphicFramePr>
        <p:xfrm>
          <a:off x="1467765" y="1380484"/>
          <a:ext cx="10150879" cy="4733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13.220,00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972,00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972,00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972,00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639513" y="5162519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972,00€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</a:t>
            </a:r>
            <a:r>
              <a:rPr lang="de-DE" sz="2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1552823" y="3777625"/>
            <a:ext cx="1648621" cy="166161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(880-145)x12=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8820+ 4400=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13220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09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13" grpId="0" animBg="1"/>
      <p:bldP spid="15" grpId="0" animBg="1"/>
      <p:bldP spid="22" grpId="0" animBg="1"/>
      <p:bldP spid="36" grpId="0" animBg="1"/>
      <p:bldP spid="37" grpId="0" animBg="1"/>
      <p:bldP spid="28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0,00 EUR</a:t>
              </a:r>
              <a:endParaRPr lang="de-DE" dirty="0"/>
            </a:p>
          </p:txBody>
        </p:sp>
      </p:grp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972,00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	                                     =  0,00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19" y="4436388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0,00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972,00 EUR</a:t>
            </a:r>
            <a:endParaRPr lang="de-DE" dirty="0"/>
          </a:p>
        </p:txBody>
      </p: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mit 100%                    = 972,00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497879" y="315000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972,00 EUR</a:t>
            </a:r>
            <a:endParaRPr lang="de-DE" dirty="0"/>
          </a:p>
        </p:txBody>
      </p:sp>
      <p:sp>
        <p:nvSpPr>
          <p:cNvPr id="36" name="Gefaltete Ecke 35"/>
          <p:cNvSpPr/>
          <p:nvPr/>
        </p:nvSpPr>
        <p:spPr>
          <a:xfrm>
            <a:off x="3174849" y="16663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972,00€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Gefaltete Ecke 23"/>
          <p:cNvSpPr/>
          <p:nvPr/>
        </p:nvSpPr>
        <p:spPr>
          <a:xfrm rot="21054758">
            <a:off x="456125" y="329670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</a:t>
            </a:r>
            <a:r>
              <a:rPr lang="de-DE" sz="2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16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31" grpId="0" animBg="1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/>
              <a:t>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514659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1 GKG </a:t>
            </a:r>
            <a:r>
              <a:rPr lang="de-DE" dirty="0" smtClean="0"/>
              <a:t>der </a:t>
            </a:r>
            <a:r>
              <a:rPr lang="de-DE" u="sng" dirty="0" smtClean="0"/>
              <a:t>Beklagte als Entscheidungsschuldner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4428077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c) Der </a:t>
            </a:r>
            <a:r>
              <a:rPr lang="de-DE" dirty="0"/>
              <a:t>von dem Kläger, als Antragsschuldner gem. § 22 I S.1 GKG, geleisteter Vorschuss ist </a:t>
            </a:r>
            <a:r>
              <a:rPr lang="de-DE" dirty="0" smtClean="0"/>
              <a:t>auf </a:t>
            </a:r>
            <a:r>
              <a:rPr lang="de-DE" dirty="0"/>
              <a:t>die </a:t>
            </a:r>
            <a:endParaRPr lang="de-DE" dirty="0" smtClean="0"/>
          </a:p>
          <a:p>
            <a:r>
              <a:rPr lang="de-DE" dirty="0"/>
              <a:t> </a:t>
            </a:r>
            <a:r>
              <a:rPr lang="de-DE" dirty="0" smtClean="0"/>
              <a:t>   zu </a:t>
            </a:r>
            <a:r>
              <a:rPr lang="de-DE" dirty="0"/>
              <a:t>Kosten der Beklagten, im Rahmen der restlichen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verrechnen.</a:t>
            </a:r>
          </a:p>
          <a:p>
            <a:endParaRPr lang="de-DE" dirty="0" smtClean="0"/>
          </a:p>
          <a:p>
            <a:r>
              <a:rPr lang="de-DE" dirty="0"/>
              <a:t> </a:t>
            </a:r>
            <a:r>
              <a:rPr lang="de-DE" dirty="0" smtClean="0"/>
              <a:t>   Es </a:t>
            </a:r>
            <a:r>
              <a:rPr lang="de-DE" dirty="0"/>
              <a:t>gibt </a:t>
            </a:r>
            <a:r>
              <a:rPr lang="de-DE" b="1" dirty="0"/>
              <a:t>keine</a:t>
            </a:r>
            <a:r>
              <a:rPr lang="de-DE" dirty="0"/>
              <a:t> offene </a:t>
            </a:r>
            <a:r>
              <a:rPr lang="de-DE" b="1" dirty="0" smtClean="0"/>
              <a:t>Restforderung.</a:t>
            </a:r>
            <a:endParaRPr lang="de-DE" dirty="0"/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503759" y="2560155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" name="Rechteck 13"/>
          <p:cNvSpPr/>
          <p:nvPr/>
        </p:nvSpPr>
        <p:spPr>
          <a:xfrm>
            <a:off x="11503759" y="337106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" name="Rechteck 16"/>
          <p:cNvSpPr/>
          <p:nvPr/>
        </p:nvSpPr>
        <p:spPr>
          <a:xfrm>
            <a:off x="11503759" y="4888074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" name="Gefaltete Ecke 17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</a:t>
            </a:r>
            <a:r>
              <a:rPr lang="de-DE" sz="2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93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2" grpId="0" animBg="1"/>
      <p:bldP spid="14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7.788,00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067148" y="3163943"/>
            <a:ext cx="914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224,00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224,00 €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148749" y="3830595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79,00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199352" y="3785623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79,00 €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96899" y="3855794"/>
            <a:ext cx="950516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Zeugenauslagen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303,00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8780060" y="3798644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79,00 €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Gefaltete Ecke 30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5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12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2" grpId="0" animBg="1"/>
      <p:bldP spid="24" grpId="0" animBg="1"/>
      <p:bldP spid="26" grpId="0" animBg="1"/>
      <p:bldP spid="32" grpId="0" animBg="1"/>
      <p:bldP spid="36" grpId="0" animBg="1"/>
      <p:bldP spid="37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0,00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7403739" y="3546682"/>
            <a:ext cx="1266628" cy="21073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672,00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1/2	                          =  151,50 EUR</a:t>
            </a:r>
            <a:endParaRPr lang="de-DE" dirty="0"/>
          </a:p>
        </p:txBody>
      </p: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Gefaltete Ecke 28"/>
          <p:cNvSpPr/>
          <p:nvPr/>
        </p:nvSpPr>
        <p:spPr>
          <a:xfrm>
            <a:off x="6112490" y="4736539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151,50€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606401" y="3087886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805072" y="3112200"/>
            <a:ext cx="1589474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91,50 EUR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606401" y="3804372"/>
            <a:ext cx="5222899" cy="429560"/>
            <a:chOff x="649264" y="4830623"/>
            <a:chExt cx="5222899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r>
                <a:rPr lang="de-DE" dirty="0" smtClean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046133" y="4890851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429,00 EUR</a:t>
              </a:r>
              <a:endParaRPr lang="de-DE" dirty="0"/>
            </a:p>
          </p:txBody>
        </p:sp>
      </p:grp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1/2                             = 151,50 EUR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6322896" y="2549009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9583357" y="2618051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60 ,00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583357" y="3150001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91,50 EUR</a:t>
            </a:r>
            <a:endParaRPr lang="de-DE" dirty="0"/>
          </a:p>
        </p:txBody>
      </p:sp>
      <p:sp>
        <p:nvSpPr>
          <p:cNvPr id="40" name="Gefaltete Ecke 39"/>
          <p:cNvSpPr/>
          <p:nvPr/>
        </p:nvSpPr>
        <p:spPr>
          <a:xfrm rot="21054758">
            <a:off x="194978" y="166473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5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41" name="Gruppieren 40"/>
          <p:cNvGrpSpPr/>
          <p:nvPr/>
        </p:nvGrpSpPr>
        <p:grpSpPr>
          <a:xfrm>
            <a:off x="1690061" y="4700939"/>
            <a:ext cx="3961829" cy="1247572"/>
            <a:chOff x="7682832" y="4989268"/>
            <a:chExt cx="3961829" cy="1247572"/>
          </a:xfrm>
        </p:grpSpPr>
        <p:sp>
          <p:nvSpPr>
            <p:cNvPr id="45" name="Gleichschenkliges Dreieck 44"/>
            <p:cNvSpPr/>
            <p:nvPr/>
          </p:nvSpPr>
          <p:spPr>
            <a:xfrm rot="18653252">
              <a:off x="9885678" y="4929663"/>
              <a:ext cx="1002714" cy="1121923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Rechteck 45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Kl. </a:t>
              </a:r>
            </a:p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566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29" grpId="0" animBg="1"/>
      <p:bldP spid="38" grpId="0" animBg="1"/>
      <p:bldP spid="39" grpId="0" animBg="1"/>
      <p:bldP spid="22" grpId="0" animBg="1"/>
      <p:bldP spid="24" grpId="0" animBg="1"/>
      <p:bldP spid="26" grpId="0" animBg="1"/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>
                <a:solidFill>
                  <a:srgbClr val="FF0000"/>
                </a:solidFill>
              </a:rPr>
              <a:t>Nr. </a:t>
            </a:r>
            <a:r>
              <a:rPr lang="de-DE" dirty="0" smtClean="0">
                <a:solidFill>
                  <a:srgbClr val="FF0000"/>
                </a:solidFill>
              </a:rPr>
              <a:t>2 </a:t>
            </a:r>
            <a:r>
              <a:rPr lang="de-DE" dirty="0"/>
              <a:t>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514659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</a:t>
            </a:r>
            <a:r>
              <a:rPr lang="de-DE" dirty="0" smtClean="0"/>
              <a:t>2 </a:t>
            </a:r>
            <a:r>
              <a:rPr lang="de-DE" dirty="0"/>
              <a:t>GKG </a:t>
            </a:r>
            <a:r>
              <a:rPr lang="de-DE" dirty="0" smtClean="0"/>
              <a:t>der Kläger und Bekl. als Übernahmeschuldner.</a:t>
            </a:r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503759" y="2560155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" name="Rechteck 13"/>
          <p:cNvSpPr/>
          <p:nvPr/>
        </p:nvSpPr>
        <p:spPr>
          <a:xfrm>
            <a:off x="11503759" y="337106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8" name="Gefaltete Ecke 17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5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4292443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Kläger, als Antragsschuldner gem. § 22 I S.1 GKG, geleisteter </a:t>
            </a:r>
            <a:r>
              <a:rPr lang="de-DE" dirty="0" smtClean="0"/>
              <a:t>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Beklagten, im Rahmen der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pPr lvl="0"/>
            <a:r>
              <a:rPr lang="de-DE" dirty="0"/>
              <a:t>	Die verbleibende Überzahlung wird gem.  § 29 Abs. 3 + 4 S.1 </a:t>
            </a:r>
            <a:r>
              <a:rPr lang="de-DE" dirty="0" err="1"/>
              <a:t>KostVfg</a:t>
            </a:r>
            <a:r>
              <a:rPr lang="de-DE" dirty="0"/>
              <a:t> (über den </a:t>
            </a:r>
            <a:r>
              <a:rPr lang="de-DE" dirty="0" smtClean="0"/>
              <a:t> </a:t>
            </a:r>
          </a:p>
          <a:p>
            <a:pPr lvl="0"/>
            <a:r>
              <a:rPr lang="de-DE" dirty="0"/>
              <a:t> </a:t>
            </a:r>
            <a:r>
              <a:rPr lang="de-DE" dirty="0" smtClean="0"/>
              <a:t>                 Prozessbevollmächtigten</a:t>
            </a:r>
            <a:r>
              <a:rPr lang="de-DE" dirty="0"/>
              <a:t>) mit </a:t>
            </a:r>
            <a:r>
              <a:rPr lang="de-DE" b="1" dirty="0"/>
              <a:t>Kost18 (</a:t>
            </a:r>
            <a:r>
              <a:rPr lang="de-DE" b="1" dirty="0" err="1"/>
              <a:t>forumSTAR</a:t>
            </a:r>
            <a:r>
              <a:rPr lang="de-DE" b="1" dirty="0"/>
              <a:t> Formular 3648)</a:t>
            </a:r>
            <a:r>
              <a:rPr lang="de-DE" dirty="0"/>
              <a:t>, an die Klägerin erstattet.  </a:t>
            </a:r>
          </a:p>
          <a:p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>
            <a:off x="11503759" y="4909868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4228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9" grpId="0" animBg="1"/>
      <p:bldP spid="12" grpId="0" animBg="1"/>
      <p:bldP spid="14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pieren 32"/>
          <p:cNvGrpSpPr/>
          <p:nvPr/>
        </p:nvGrpSpPr>
        <p:grpSpPr>
          <a:xfrm>
            <a:off x="6179031" y="4435405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Rest: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0,00 EUR</a:t>
              </a:r>
              <a:endParaRPr lang="de-DE" dirty="0"/>
            </a:p>
          </p:txBody>
        </p:sp>
      </p:grp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1575,00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</a:t>
            </a:r>
            <a:r>
              <a:rPr lang="de-DE" dirty="0"/>
              <a:t>5</a:t>
            </a:r>
            <a:r>
              <a:rPr lang="de-DE" dirty="0" smtClean="0"/>
              <a:t>/6			= 2118,33 EUR</a:t>
            </a:r>
            <a:endParaRPr lang="de-DE" dirty="0"/>
          </a:p>
        </p:txBody>
      </p: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330957" y="4436809"/>
            <a:ext cx="5322445" cy="429560"/>
            <a:chOff x="649264" y="4830623"/>
            <a:chExt cx="5322445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123378" y="4890851"/>
              <a:ext cx="18483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217,00 EUR</a:t>
              </a:r>
              <a:endParaRPr lang="de-DE" dirty="0"/>
            </a:p>
          </p:txBody>
        </p:sp>
      </p:grp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1/6			= 423,67 EUR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6245533" y="2605178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9586951" y="2560959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750,00 EUR</a:t>
            </a:r>
            <a:endParaRPr lang="de-DE" dirty="0"/>
          </a:p>
        </p:txBody>
      </p:sp>
      <p:sp>
        <p:nvSpPr>
          <p:cNvPr id="57" name="Gefaltete Ecke 56"/>
          <p:cNvSpPr/>
          <p:nvPr/>
        </p:nvSpPr>
        <p:spPr>
          <a:xfrm rot="21054758">
            <a:off x="303403" y="284133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540425" y="3088274"/>
            <a:ext cx="5090676" cy="410784"/>
            <a:chOff x="540425" y="3088274"/>
            <a:chExt cx="5090676" cy="410784"/>
          </a:xfrm>
        </p:grpSpPr>
        <p:sp>
          <p:nvSpPr>
            <p:cNvPr id="27" name="Rechteck 26"/>
            <p:cNvSpPr/>
            <p:nvPr/>
          </p:nvSpPr>
          <p:spPr>
            <a:xfrm>
              <a:off x="540425" y="3088274"/>
              <a:ext cx="4188811" cy="293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u="sng" dirty="0" smtClean="0">
                  <a:solidFill>
                    <a:schemeClr val="tx1"/>
                  </a:solidFill>
                </a:rPr>
                <a:t>Zu verrechnen vom Beklagten:</a:t>
              </a:r>
              <a:endParaRPr lang="de-DE" u="sng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1"/>
            <p:cNvSpPr>
              <a:spLocks noChangeArrowheads="1"/>
            </p:cNvSpPr>
            <p:nvPr/>
          </p:nvSpPr>
          <p:spPr bwMode="auto">
            <a:xfrm>
              <a:off x="3805071" y="3129726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326,33 EUR</a:t>
              </a:r>
              <a:endParaRPr lang="de-DE" dirty="0"/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6245532" y="3117353"/>
            <a:ext cx="5179190" cy="369332"/>
            <a:chOff x="6245532" y="3117353"/>
            <a:chExt cx="5179190" cy="369332"/>
          </a:xfrm>
        </p:grpSpPr>
        <p:sp>
          <p:nvSpPr>
            <p:cNvPr id="30" name="Rechteck 29"/>
            <p:cNvSpPr/>
            <p:nvPr/>
          </p:nvSpPr>
          <p:spPr>
            <a:xfrm>
              <a:off x="6245532" y="3174840"/>
              <a:ext cx="4188811" cy="293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u="sng" dirty="0" smtClean="0">
                  <a:solidFill>
                    <a:schemeClr val="tx1"/>
                  </a:solidFill>
                </a:rPr>
                <a:t>Zu verrechnen auf den Kläger:</a:t>
              </a:r>
              <a:endParaRPr lang="de-DE" u="sng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1"/>
            <p:cNvSpPr>
              <a:spLocks noChangeArrowheads="1"/>
            </p:cNvSpPr>
            <p:nvPr/>
          </p:nvSpPr>
          <p:spPr bwMode="auto">
            <a:xfrm>
              <a:off x="9598692" y="3117353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326,33 EUR</a:t>
              </a:r>
              <a:endParaRPr lang="de-DE" dirty="0"/>
            </a:p>
          </p:txBody>
        </p:sp>
      </p:grpSp>
      <p:cxnSp>
        <p:nvCxnSpPr>
          <p:cNvPr id="36" name="Gerade Verbindung mit Pfeil 35"/>
          <p:cNvCxnSpPr/>
          <p:nvPr/>
        </p:nvCxnSpPr>
        <p:spPr>
          <a:xfrm flipH="1" flipV="1">
            <a:off x="10309085" y="3467702"/>
            <a:ext cx="972652" cy="243969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Gefaltete Ecke 31"/>
          <p:cNvSpPr/>
          <p:nvPr/>
        </p:nvSpPr>
        <p:spPr>
          <a:xfrm>
            <a:off x="10107177" y="5099247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Bekl.=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967,00€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64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3" grpId="0" animBg="1"/>
      <p:bldP spid="15" grpId="0" animBg="1"/>
      <p:bldP spid="22" grpId="0" animBg="1"/>
      <p:bldP spid="24" grpId="0" animBg="1"/>
      <p:bldP spid="26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/>
              <a:t>Nr. 1</a:t>
            </a:r>
            <a:r>
              <a:rPr lang="de-DE" dirty="0" smtClean="0"/>
              <a:t> </a:t>
            </a:r>
            <a:r>
              <a:rPr lang="de-DE" dirty="0"/>
              <a:t>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4" y="3417947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sind </a:t>
            </a:r>
            <a:r>
              <a:rPr lang="de-DE" dirty="0"/>
              <a:t>gem. § 29 Nr. </a:t>
            </a:r>
            <a:r>
              <a:rPr lang="de-DE" dirty="0" smtClean="0"/>
              <a:t>1 </a:t>
            </a:r>
            <a:r>
              <a:rPr lang="de-DE" dirty="0"/>
              <a:t>GKG </a:t>
            </a:r>
            <a:r>
              <a:rPr lang="de-DE" u="sng" dirty="0" smtClean="0"/>
              <a:t>Kläger und Beklagter </a:t>
            </a:r>
            <a:r>
              <a:rPr lang="de-DE" dirty="0" smtClean="0"/>
              <a:t>als Entscheidungsschuldner.</a:t>
            </a:r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1351365" y="3311584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hteck 15"/>
          <p:cNvSpPr/>
          <p:nvPr/>
        </p:nvSpPr>
        <p:spPr>
          <a:xfrm>
            <a:off x="11376806" y="247447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9" name="Gefaltete Ecke 1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1466393" y="4434636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</a:t>
            </a:r>
            <a:r>
              <a:rPr lang="de-DE" u="sng" dirty="0" smtClean="0"/>
              <a:t>Bekl.</a:t>
            </a:r>
            <a:r>
              <a:rPr lang="de-DE" dirty="0" smtClean="0"/>
              <a:t>, </a:t>
            </a:r>
            <a:r>
              <a:rPr lang="de-DE" dirty="0"/>
              <a:t>als Antragsschuldner gem. § 22 I S.1 GKG, geleisteter </a:t>
            </a:r>
            <a:r>
              <a:rPr lang="de-DE" dirty="0" smtClean="0"/>
              <a:t>Vorschuss </a:t>
            </a:r>
            <a:r>
              <a:rPr lang="de-DE" dirty="0"/>
              <a:t>ist auf die zu </a:t>
            </a:r>
            <a:r>
              <a:rPr lang="de-DE" dirty="0" smtClean="0"/>
              <a:t>	Kosten des Klägers, </a:t>
            </a:r>
            <a:r>
              <a:rPr lang="de-DE" dirty="0"/>
              <a:t>im Rahmen der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r>
              <a:rPr lang="de-DE" dirty="0"/>
              <a:t>	Der offene Restbetrag wird im Wege </a:t>
            </a:r>
            <a:r>
              <a:rPr lang="de-DE" u="sng" dirty="0">
                <a:solidFill>
                  <a:srgbClr val="FF0000"/>
                </a:solidFill>
              </a:rPr>
              <a:t>der Sollstellung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gem. §§ 4 Abs. 2, 15 Abs. 1 </a:t>
            </a:r>
          </a:p>
          <a:p>
            <a:r>
              <a:rPr lang="de-DE" dirty="0"/>
              <a:t>	und 25 </a:t>
            </a:r>
            <a:r>
              <a:rPr lang="de-DE" dirty="0" err="1"/>
              <a:t>KostVfg</a:t>
            </a:r>
            <a:r>
              <a:rPr lang="de-DE" dirty="0"/>
              <a:t> mit Kost23 von </a:t>
            </a:r>
            <a:r>
              <a:rPr lang="de-DE" dirty="0" smtClean="0"/>
              <a:t>dem </a:t>
            </a:r>
            <a:r>
              <a:rPr lang="de-DE" u="sng" dirty="0" smtClean="0"/>
              <a:t>Kläger</a:t>
            </a:r>
            <a:r>
              <a:rPr lang="de-DE" dirty="0" smtClean="0"/>
              <a:t> </a:t>
            </a:r>
            <a:r>
              <a:rPr lang="de-DE" dirty="0"/>
              <a:t>erfordert.</a:t>
            </a:r>
          </a:p>
          <a:p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>
            <a:off x="11351365" y="5254663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0999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9" grpId="0" animBg="1"/>
      <p:bldP spid="14" grpId="0" animBg="1"/>
      <p:bldP spid="16" grpId="0" animBg="1"/>
      <p:bldP spid="20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335087"/>
              </p:ext>
            </p:extLst>
          </p:nvPr>
        </p:nvGraphicFramePr>
        <p:xfrm>
          <a:off x="1467765" y="1380484"/>
          <a:ext cx="10150879" cy="4733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</a:rPr>
                        <a:t> 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24477" y="3164927"/>
            <a:ext cx="809468" cy="2950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0315" y="3138029"/>
            <a:ext cx="1325685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171.000,00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791858" y="3213611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1789,00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769558" y="3136980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1789,00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16959" y="3230081"/>
            <a:ext cx="1781284" cy="5482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809354" y="3832327"/>
            <a:ext cx="1115797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1954,00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245531" y="3141200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245531" y="3878934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1954,00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35376" y="6089990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734759" y="6075483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3743,00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8746855" y="3848954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1954,00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2601279" y="3911817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Sachverständigen-auslagen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1488135" y="3932025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482963" y="5227934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3743€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3" name="Gefaltete Ecke 32"/>
          <p:cNvSpPr/>
          <p:nvPr/>
        </p:nvSpPr>
        <p:spPr>
          <a:xfrm>
            <a:off x="10198229" y="5183664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Beklagter=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1954€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73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2" grpId="0" animBg="1"/>
      <p:bldP spid="24" grpId="0" animBg="1"/>
      <p:bldP spid="37" grpId="0" animBg="1"/>
      <p:bldP spid="25" grpId="0" animBg="1"/>
      <p:bldP spid="39" grpId="0" animBg="1"/>
      <p:bldP spid="40" grpId="0" animBg="1"/>
      <p:bldP spid="28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</a:t>
              </a:r>
              <a:r>
                <a:rPr lang="de-DE" dirty="0"/>
                <a:t>0</a:t>
              </a:r>
              <a:r>
                <a:rPr lang="de-DE" dirty="0" smtClean="0"/>
                <a:t>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6334361" y="3530347"/>
            <a:ext cx="1638656" cy="22915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95564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5367,00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 mit          	   50% =  1871,50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Zuviel: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3124,00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371,50 EUR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330957" y="2905294"/>
            <a:ext cx="5322445" cy="429560"/>
            <a:chOff x="649264" y="4830623"/>
            <a:chExt cx="5322445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r>
                <a:rPr lang="de-DE" dirty="0" smtClean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123378" y="4890851"/>
              <a:ext cx="18483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3495,50 EUR</a:t>
              </a:r>
              <a:endParaRPr lang="de-DE" dirty="0"/>
            </a:p>
          </p:txBody>
        </p:sp>
      </p:grp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mit      	      50% = 1871,50 EUR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6322896" y="2549009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9583357" y="261805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1500,00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497879" y="315000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371,50 EUR</a:t>
            </a:r>
            <a:endParaRPr lang="de-DE" dirty="0"/>
          </a:p>
        </p:txBody>
      </p:sp>
      <p:sp>
        <p:nvSpPr>
          <p:cNvPr id="41" name="Gefaltete Ecke 40"/>
          <p:cNvSpPr/>
          <p:nvPr/>
        </p:nvSpPr>
        <p:spPr>
          <a:xfrm>
            <a:off x="6138944" y="5101797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1871,50€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6" name="Gefaltete Ecke 45"/>
          <p:cNvSpPr/>
          <p:nvPr/>
        </p:nvSpPr>
        <p:spPr>
          <a:xfrm>
            <a:off x="7850570" y="4996999"/>
            <a:ext cx="1565467" cy="1481355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3743</a:t>
            </a:r>
          </a:p>
          <a:p>
            <a:pPr marL="285750" indent="-285750" algn="ctr">
              <a:buFontTx/>
              <a:buChar char="-"/>
            </a:pP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1871,50=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1871,50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7" name="Gefaltete Ecke 36"/>
          <p:cNvSpPr/>
          <p:nvPr/>
        </p:nvSpPr>
        <p:spPr>
          <a:xfrm>
            <a:off x="2536473" y="18433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3743€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5" name="Gefaltete Ecke 44"/>
          <p:cNvSpPr/>
          <p:nvPr/>
        </p:nvSpPr>
        <p:spPr>
          <a:xfrm>
            <a:off x="8670367" y="209824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Beklagter=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1954€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47" name="Gruppieren 46"/>
          <p:cNvGrpSpPr/>
          <p:nvPr/>
        </p:nvGrpSpPr>
        <p:grpSpPr>
          <a:xfrm>
            <a:off x="1691573" y="4952009"/>
            <a:ext cx="3961829" cy="1299960"/>
            <a:chOff x="7682832" y="4936880"/>
            <a:chExt cx="3961829" cy="1299960"/>
          </a:xfrm>
        </p:grpSpPr>
        <p:sp>
          <p:nvSpPr>
            <p:cNvPr id="48" name="Gleichschenkliges Dreieck 47"/>
            <p:cNvSpPr/>
            <p:nvPr/>
          </p:nvSpPr>
          <p:spPr>
            <a:xfrm rot="20619141">
              <a:off x="9011716" y="4936880"/>
              <a:ext cx="928038" cy="77754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Rechteck 48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Kl. </a:t>
              </a:r>
            </a:p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50" name="Gefaltete Ecke 49"/>
          <p:cNvSpPr/>
          <p:nvPr/>
        </p:nvSpPr>
        <p:spPr>
          <a:xfrm rot="21054758">
            <a:off x="281127" y="259817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05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24" grpId="0" animBg="1"/>
      <p:bldP spid="26" grpId="0" animBg="1"/>
      <p:bldP spid="31" grpId="0" animBg="1"/>
      <p:bldP spid="41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>
                <a:solidFill>
                  <a:srgbClr val="FF0000"/>
                </a:solidFill>
              </a:rPr>
              <a:t>Nr. </a:t>
            </a:r>
            <a:r>
              <a:rPr lang="de-DE" dirty="0" smtClean="0">
                <a:solidFill>
                  <a:srgbClr val="FF0000"/>
                </a:solidFill>
              </a:rPr>
              <a:t>2 </a:t>
            </a:r>
            <a:r>
              <a:rPr lang="de-DE" dirty="0"/>
              <a:t>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76160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</a:t>
            </a:r>
            <a:r>
              <a:rPr lang="de-DE" dirty="0" smtClean="0"/>
              <a:t>2 </a:t>
            </a:r>
            <a:r>
              <a:rPr lang="de-DE" dirty="0"/>
              <a:t>GKG </a:t>
            </a:r>
            <a:r>
              <a:rPr lang="de-DE" dirty="0" smtClean="0"/>
              <a:t>der Beklagte mit 50% und der Kläger mit 50% </a:t>
            </a:r>
            <a:r>
              <a:rPr lang="de-DE" dirty="0"/>
              <a:t>als </a:t>
            </a:r>
            <a:r>
              <a:rPr lang="de-DE" dirty="0" smtClean="0"/>
              <a:t>	Übernahmeschuldner.</a:t>
            </a:r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503759" y="2560155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" name="Rechteck 13"/>
          <p:cNvSpPr/>
          <p:nvPr/>
        </p:nvSpPr>
        <p:spPr>
          <a:xfrm>
            <a:off x="11503759" y="337106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8" name="Gefaltete Ecke 17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1454419" y="4368738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</a:t>
            </a:r>
            <a:r>
              <a:rPr lang="de-DE" dirty="0"/>
              <a:t>Der von dem Kläger, als Antragsschuldner gem. § 22 I S.1 GKG, geleisteter Vorschuss ist </a:t>
            </a:r>
            <a:r>
              <a:rPr lang="de-DE" dirty="0" smtClean="0"/>
              <a:t>auf </a:t>
            </a:r>
            <a:r>
              <a:rPr lang="de-DE" dirty="0"/>
              <a:t>die zu Kosten </a:t>
            </a:r>
            <a:r>
              <a:rPr lang="de-DE" dirty="0" smtClean="0"/>
              <a:t>  </a:t>
            </a:r>
          </a:p>
          <a:p>
            <a:r>
              <a:rPr lang="de-DE" dirty="0"/>
              <a:t> </a:t>
            </a:r>
            <a:r>
              <a:rPr lang="de-DE" dirty="0" smtClean="0"/>
              <a:t>   der </a:t>
            </a:r>
            <a:r>
              <a:rPr lang="de-DE" dirty="0"/>
              <a:t>Beklagten, im Rahmen der restlichen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verrechnen.</a:t>
            </a:r>
          </a:p>
          <a:p>
            <a:r>
              <a:rPr lang="de-DE" dirty="0"/>
              <a:t>Die verbleibende Überzahlung wird gem.  § 29 Abs. 3 + 4 S.1 </a:t>
            </a:r>
            <a:r>
              <a:rPr lang="de-DE" dirty="0" err="1"/>
              <a:t>KostVfg</a:t>
            </a:r>
            <a:r>
              <a:rPr lang="de-DE" dirty="0"/>
              <a:t> (über den Prozessbevollmächtigten) mit </a:t>
            </a:r>
            <a:r>
              <a:rPr lang="de-DE" b="1" dirty="0"/>
              <a:t>Kost18 (</a:t>
            </a:r>
            <a:r>
              <a:rPr lang="de-DE" b="1" dirty="0" err="1"/>
              <a:t>forumSTAR</a:t>
            </a:r>
            <a:r>
              <a:rPr lang="de-DE" b="1" dirty="0"/>
              <a:t> Formular 3648)</a:t>
            </a:r>
            <a:r>
              <a:rPr lang="de-DE" dirty="0"/>
              <a:t>, an die Klägerin erstattet.  </a:t>
            </a:r>
          </a:p>
          <a:p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>
            <a:off x="11503759" y="5253973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7329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9" grpId="0" animBg="1"/>
      <p:bldP spid="12" grpId="0" animBg="1"/>
      <p:bldP spid="14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676056"/>
              </p:ext>
            </p:extLst>
          </p:nvPr>
        </p:nvGraphicFramePr>
        <p:xfrm>
          <a:off x="1467765" y="1380484"/>
          <a:ext cx="10150879" cy="4733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</a:rPr>
                        <a:t>Widerbekl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Widerkl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17.195,00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353,00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295,00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309185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161,00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353,00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639513" y="5162519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295,00€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1" name="Gefaltete Ecke 30"/>
          <p:cNvSpPr/>
          <p:nvPr/>
        </p:nvSpPr>
        <p:spPr>
          <a:xfrm>
            <a:off x="622194" y="4073889"/>
            <a:ext cx="1491341" cy="1362384"/>
          </a:xfrm>
          <a:prstGeom prst="foldedCorner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Keine Vergleichs-gebühr!!!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3" name="Gefaltete Ecke 32"/>
          <p:cNvSpPr/>
          <p:nvPr/>
        </p:nvSpPr>
        <p:spPr>
          <a:xfrm>
            <a:off x="4542466" y="4101533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Gebühr=353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+ 29,75= 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382,75</a:t>
            </a:r>
            <a:endParaRPr lang="de-DE" b="1" dirty="0">
              <a:solidFill>
                <a:srgbClr val="FF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38" name="Gerade Verbindung mit Pfeil 37"/>
          <p:cNvCxnSpPr/>
          <p:nvPr/>
        </p:nvCxnSpPr>
        <p:spPr>
          <a:xfrm flipV="1">
            <a:off x="3707841" y="4540052"/>
            <a:ext cx="905383" cy="21502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Gefaltete Ecke 22"/>
          <p:cNvSpPr/>
          <p:nvPr/>
        </p:nvSpPr>
        <p:spPr>
          <a:xfrm>
            <a:off x="9380998" y="3489182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infache Gebühr nach den Einzelstreit-werten</a:t>
            </a:r>
            <a:endParaRPr lang="de-DE" b="1" dirty="0">
              <a:solidFill>
                <a:srgbClr val="FF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Gefaltete Ecke 23"/>
          <p:cNvSpPr/>
          <p:nvPr/>
        </p:nvSpPr>
        <p:spPr>
          <a:xfrm rot="20973713">
            <a:off x="568946" y="5286342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36 III GKG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2" name="Gefaltete Ecke 31"/>
          <p:cNvSpPr/>
          <p:nvPr/>
        </p:nvSpPr>
        <p:spPr>
          <a:xfrm>
            <a:off x="2309005" y="4119077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Gesamt-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streitwert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=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20195&gt;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382</a:t>
            </a:r>
            <a:endParaRPr lang="de-DE" b="1" dirty="0">
              <a:solidFill>
                <a:srgbClr val="FF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52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13" grpId="0" animBg="1"/>
      <p:bldP spid="15" grpId="0" animBg="1"/>
      <p:bldP spid="22" grpId="0" animBg="1"/>
      <p:bldP spid="37" grpId="0" animBg="1"/>
      <p:bldP spid="28" grpId="0" animBg="1"/>
      <p:bldP spid="31" grpId="0" animBg="1"/>
      <p:bldP spid="33" grpId="0" animBg="1"/>
      <p:bldP spid="23" grpId="0" animBg="1"/>
      <p:bldP spid="24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0,00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5723873" y="3412282"/>
            <a:ext cx="1638656" cy="22915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581227" y="2508800"/>
            <a:ext cx="5072175" cy="421840"/>
            <a:chOff x="581227" y="2508800"/>
            <a:chExt cx="5072175" cy="421840"/>
          </a:xfrm>
        </p:grpSpPr>
        <p:sp>
          <p:nvSpPr>
            <p:cNvPr id="2" name="Rechteck 1"/>
            <p:cNvSpPr/>
            <p:nvPr/>
          </p:nvSpPr>
          <p:spPr>
            <a:xfrm>
              <a:off x="581227" y="2508800"/>
              <a:ext cx="4188811" cy="293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u="sng" dirty="0">
                  <a:solidFill>
                    <a:schemeClr val="tx1"/>
                  </a:solidFill>
                </a:rPr>
                <a:t>Bereits </a:t>
              </a:r>
              <a:r>
                <a:rPr lang="de-DE" u="sng" dirty="0" smtClean="0">
                  <a:solidFill>
                    <a:schemeClr val="tx1"/>
                  </a:solidFill>
                </a:rPr>
                <a:t>gezahlt von Klägerin:</a:t>
              </a:r>
              <a:endParaRPr lang="de-DE" u="sng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"/>
            <p:cNvSpPr>
              <a:spLocks noChangeArrowheads="1"/>
            </p:cNvSpPr>
            <p:nvPr/>
          </p:nvSpPr>
          <p:spPr bwMode="auto">
            <a:xfrm>
              <a:off x="3805072" y="2561308"/>
              <a:ext cx="18483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885,00 EUR</a:t>
              </a:r>
              <a:endParaRPr lang="de-DE" dirty="0"/>
            </a:p>
          </p:txBody>
        </p:sp>
      </p:grp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1/2	                                     =  176,50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706,00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2,50 EUR</a:t>
            </a:r>
            <a:endParaRPr lang="de-DE" dirty="0"/>
          </a:p>
        </p:txBody>
      </p: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   1/2                        	= 176,50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497879" y="315000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 2,50 EUR</a:t>
            </a:r>
            <a:endParaRPr lang="de-DE" dirty="0"/>
          </a:p>
        </p:txBody>
      </p:sp>
      <p:sp>
        <p:nvSpPr>
          <p:cNvPr id="36" name="Gefaltete Ecke 35"/>
          <p:cNvSpPr/>
          <p:nvPr/>
        </p:nvSpPr>
        <p:spPr>
          <a:xfrm>
            <a:off x="3174849" y="16663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295,00€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>
            <a:off x="5425794" y="4981415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118,50€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Gefaltete Ecke 23"/>
          <p:cNvSpPr/>
          <p:nvPr/>
        </p:nvSpPr>
        <p:spPr>
          <a:xfrm rot="21054758">
            <a:off x="226910" y="247615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26" name="Gruppieren 25"/>
          <p:cNvGrpSpPr/>
          <p:nvPr/>
        </p:nvGrpSpPr>
        <p:grpSpPr>
          <a:xfrm>
            <a:off x="6134279" y="2518205"/>
            <a:ext cx="5072175" cy="421840"/>
            <a:chOff x="581227" y="2508800"/>
            <a:chExt cx="5072175" cy="421840"/>
          </a:xfrm>
        </p:grpSpPr>
        <p:sp>
          <p:nvSpPr>
            <p:cNvPr id="29" name="Rechteck 28"/>
            <p:cNvSpPr/>
            <p:nvPr/>
          </p:nvSpPr>
          <p:spPr>
            <a:xfrm>
              <a:off x="581227" y="2508800"/>
              <a:ext cx="4188811" cy="293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u="sng" dirty="0">
                  <a:solidFill>
                    <a:schemeClr val="tx1"/>
                  </a:solidFill>
                </a:rPr>
                <a:t>Bereits </a:t>
              </a:r>
              <a:r>
                <a:rPr lang="de-DE" u="sng" dirty="0" smtClean="0">
                  <a:solidFill>
                    <a:schemeClr val="tx1"/>
                  </a:solidFill>
                </a:rPr>
                <a:t>gezahlt vom Beklagten:</a:t>
              </a:r>
              <a:endParaRPr lang="de-DE" u="sng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1"/>
            <p:cNvSpPr>
              <a:spLocks noChangeArrowheads="1"/>
            </p:cNvSpPr>
            <p:nvPr/>
          </p:nvSpPr>
          <p:spPr bwMode="auto">
            <a:xfrm>
              <a:off x="3805072" y="2561308"/>
              <a:ext cx="18483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174,00 EUR</a:t>
              </a:r>
              <a:endParaRPr lang="de-DE" dirty="0"/>
            </a:p>
          </p:txBody>
        </p:sp>
      </p:grpSp>
      <p:grpSp>
        <p:nvGrpSpPr>
          <p:cNvPr id="37" name="Gruppieren 36"/>
          <p:cNvGrpSpPr/>
          <p:nvPr/>
        </p:nvGrpSpPr>
        <p:grpSpPr>
          <a:xfrm>
            <a:off x="1076178" y="5021640"/>
            <a:ext cx="3961829" cy="1317916"/>
            <a:chOff x="7682832" y="4918924"/>
            <a:chExt cx="3961829" cy="1317916"/>
          </a:xfrm>
        </p:grpSpPr>
        <p:sp>
          <p:nvSpPr>
            <p:cNvPr id="40" name="Gleichschenkliges Dreieck 39"/>
            <p:cNvSpPr/>
            <p:nvPr/>
          </p:nvSpPr>
          <p:spPr>
            <a:xfrm rot="20619141">
              <a:off x="9731157" y="4918924"/>
              <a:ext cx="928038" cy="77754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Rechteck 41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Kl. </a:t>
              </a:r>
            </a:p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43" name="Gefaltete Ecke 42"/>
          <p:cNvSpPr/>
          <p:nvPr/>
        </p:nvSpPr>
        <p:spPr>
          <a:xfrm>
            <a:off x="8394171" y="4792449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gezahlt: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174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5" name="Gefaltete Ecke 44"/>
          <p:cNvSpPr/>
          <p:nvPr/>
        </p:nvSpPr>
        <p:spPr>
          <a:xfrm>
            <a:off x="10065919" y="4762877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1059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-885=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174</a:t>
            </a:r>
          </a:p>
        </p:txBody>
      </p:sp>
    </p:spTree>
    <p:extLst>
      <p:ext uri="{BB962C8B-B14F-4D97-AF65-F5344CB8AC3E}">
        <p14:creationId xmlns:p14="http://schemas.microsoft.com/office/powerpoint/2010/main" val="4879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6" grpId="0" animBg="1"/>
      <p:bldP spid="15" grpId="0" animBg="1"/>
      <p:bldP spid="38" grpId="0" animBg="1"/>
      <p:bldP spid="39" grpId="0" animBg="1"/>
      <p:bldP spid="22" grpId="0" animBg="1"/>
      <p:bldP spid="31" grpId="0" animBg="1"/>
      <p:bldP spid="41" grpId="0" animBg="1"/>
      <p:bldP spid="43" grpId="0" animBg="1"/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9365547" y="1524736"/>
            <a:ext cx="2251824" cy="41146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Nebenrechnungen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862823" y="2097652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12.995</a:t>
            </a:r>
          </a:p>
        </p:txBody>
      </p: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Gefaltete Ecke 23"/>
          <p:cNvSpPr/>
          <p:nvPr/>
        </p:nvSpPr>
        <p:spPr>
          <a:xfrm rot="21054758">
            <a:off x="226910" y="247615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Gefaltete Ecke 42"/>
          <p:cNvSpPr/>
          <p:nvPr/>
        </p:nvSpPr>
        <p:spPr>
          <a:xfrm>
            <a:off x="431797" y="1936865"/>
            <a:ext cx="808018" cy="74324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VKR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8" name="Rectangle 1"/>
          <p:cNvSpPr>
            <a:spLocks noChangeArrowheads="1"/>
          </p:cNvSpPr>
          <p:nvPr/>
        </p:nvSpPr>
        <p:spPr bwMode="auto">
          <a:xfrm>
            <a:off x="4101918" y="1501044"/>
            <a:ext cx="177431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1-fache Gebühr</a:t>
            </a:r>
            <a:endParaRPr lang="de-DE" dirty="0"/>
          </a:p>
        </p:txBody>
      </p:sp>
      <p:sp>
        <p:nvSpPr>
          <p:cNvPr id="49" name="Rectangle 1"/>
          <p:cNvSpPr>
            <a:spLocks noChangeArrowheads="1"/>
          </p:cNvSpPr>
          <p:nvPr/>
        </p:nvSpPr>
        <p:spPr bwMode="auto">
          <a:xfrm>
            <a:off x="6357438" y="1493634"/>
            <a:ext cx="177431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3</a:t>
            </a:r>
            <a:r>
              <a:rPr lang="de-DE" dirty="0" smtClean="0"/>
              <a:t>-fache Gebühr</a:t>
            </a:r>
            <a:endParaRPr lang="de-DE" dirty="0"/>
          </a:p>
        </p:txBody>
      </p:sp>
      <p:sp>
        <p:nvSpPr>
          <p:cNvPr id="50" name="Gefaltete Ecke 49"/>
          <p:cNvSpPr/>
          <p:nvPr/>
        </p:nvSpPr>
        <p:spPr>
          <a:xfrm>
            <a:off x="431797" y="2939750"/>
            <a:ext cx="808018" cy="74324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WKL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4617617" y="2128289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295</a:t>
            </a:r>
          </a:p>
        </p:txBody>
      </p:sp>
      <p:sp>
        <p:nvSpPr>
          <p:cNvPr id="52" name="Rechteck 51"/>
          <p:cNvSpPr/>
          <p:nvPr/>
        </p:nvSpPr>
        <p:spPr>
          <a:xfrm>
            <a:off x="6873136" y="2149041"/>
            <a:ext cx="742919" cy="421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885</a:t>
            </a:r>
          </a:p>
        </p:txBody>
      </p:sp>
      <p:sp>
        <p:nvSpPr>
          <p:cNvPr id="53" name="Rechteck 52"/>
          <p:cNvSpPr/>
          <p:nvPr/>
        </p:nvSpPr>
        <p:spPr>
          <a:xfrm>
            <a:off x="1862823" y="3099149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 4.200</a:t>
            </a:r>
          </a:p>
        </p:txBody>
      </p:sp>
      <p:sp>
        <p:nvSpPr>
          <p:cNvPr id="54" name="Rechteck 53"/>
          <p:cNvSpPr/>
          <p:nvPr/>
        </p:nvSpPr>
        <p:spPr>
          <a:xfrm>
            <a:off x="4617616" y="3011399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161 </a:t>
            </a:r>
          </a:p>
        </p:txBody>
      </p:sp>
      <p:sp>
        <p:nvSpPr>
          <p:cNvPr id="55" name="Rechteck 54"/>
          <p:cNvSpPr/>
          <p:nvPr/>
        </p:nvSpPr>
        <p:spPr>
          <a:xfrm>
            <a:off x="6873137" y="3098258"/>
            <a:ext cx="742919" cy="421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483</a:t>
            </a:r>
          </a:p>
        </p:txBody>
      </p:sp>
      <p:cxnSp>
        <p:nvCxnSpPr>
          <p:cNvPr id="5" name="Gerader Verbinder 4"/>
          <p:cNvCxnSpPr/>
          <p:nvPr/>
        </p:nvCxnSpPr>
        <p:spPr>
          <a:xfrm flipV="1">
            <a:off x="1695796" y="3898669"/>
            <a:ext cx="2186248" cy="61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hteck 55"/>
          <p:cNvSpPr/>
          <p:nvPr/>
        </p:nvSpPr>
        <p:spPr>
          <a:xfrm>
            <a:off x="1862823" y="4100646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17.195</a:t>
            </a:r>
          </a:p>
        </p:txBody>
      </p:sp>
      <p:sp>
        <p:nvSpPr>
          <p:cNvPr id="57" name="Rectangle 1"/>
          <p:cNvSpPr>
            <a:spLocks noChangeArrowheads="1"/>
          </p:cNvSpPr>
          <p:nvPr/>
        </p:nvSpPr>
        <p:spPr bwMode="auto">
          <a:xfrm>
            <a:off x="159187" y="4107185"/>
            <a:ext cx="123735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Gesamt</a:t>
            </a:r>
            <a:endParaRPr lang="de-DE" dirty="0"/>
          </a:p>
        </p:txBody>
      </p:sp>
      <p:sp>
        <p:nvSpPr>
          <p:cNvPr id="58" name="Rechteck 57"/>
          <p:cNvSpPr/>
          <p:nvPr/>
        </p:nvSpPr>
        <p:spPr>
          <a:xfrm>
            <a:off x="4617616" y="4107185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353 </a:t>
            </a:r>
          </a:p>
        </p:txBody>
      </p:sp>
      <p:sp>
        <p:nvSpPr>
          <p:cNvPr id="59" name="Rechteck 58"/>
          <p:cNvSpPr/>
          <p:nvPr/>
        </p:nvSpPr>
        <p:spPr>
          <a:xfrm>
            <a:off x="6691746" y="4107185"/>
            <a:ext cx="924310" cy="421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1059 </a:t>
            </a:r>
          </a:p>
        </p:txBody>
      </p:sp>
      <p:cxnSp>
        <p:nvCxnSpPr>
          <p:cNvPr id="60" name="Gerader Verbinder 59"/>
          <p:cNvCxnSpPr/>
          <p:nvPr/>
        </p:nvCxnSpPr>
        <p:spPr>
          <a:xfrm flipV="1">
            <a:off x="1695796" y="4900166"/>
            <a:ext cx="6435960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1"/>
          <p:cNvSpPr>
            <a:spLocks noChangeArrowheads="1"/>
          </p:cNvSpPr>
          <p:nvPr/>
        </p:nvSpPr>
        <p:spPr bwMode="auto">
          <a:xfrm>
            <a:off x="200750" y="5093846"/>
            <a:ext cx="123735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err="1" smtClean="0"/>
              <a:t>Vergl.Geb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62" name="Rechteck 61"/>
          <p:cNvSpPr/>
          <p:nvPr/>
        </p:nvSpPr>
        <p:spPr>
          <a:xfrm>
            <a:off x="1862823" y="5089797"/>
            <a:ext cx="1179636" cy="4216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 3.000</a:t>
            </a:r>
          </a:p>
        </p:txBody>
      </p:sp>
      <p:sp>
        <p:nvSpPr>
          <p:cNvPr id="63" name="Rechteck 62"/>
          <p:cNvSpPr/>
          <p:nvPr/>
        </p:nvSpPr>
        <p:spPr>
          <a:xfrm>
            <a:off x="3086929" y="5108830"/>
            <a:ext cx="1490066" cy="4216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</a:rPr>
              <a:t> 0,25 von 119</a:t>
            </a:r>
          </a:p>
        </p:txBody>
      </p:sp>
      <p:sp>
        <p:nvSpPr>
          <p:cNvPr id="64" name="Rechteck 63"/>
          <p:cNvSpPr/>
          <p:nvPr/>
        </p:nvSpPr>
        <p:spPr>
          <a:xfrm>
            <a:off x="4803307" y="5089797"/>
            <a:ext cx="1780373" cy="4216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800" dirty="0" smtClean="0">
              <a:solidFill>
                <a:schemeClr val="tx1"/>
              </a:solidFill>
            </a:endParaRPr>
          </a:p>
          <a:p>
            <a:r>
              <a:rPr lang="de-DE" sz="2800" dirty="0" smtClean="0">
                <a:solidFill>
                  <a:schemeClr val="tx1"/>
                </a:solidFill>
              </a:rPr>
              <a:t>29,75+353 </a:t>
            </a:r>
            <a:endParaRPr lang="de-DE" sz="2800" dirty="0">
              <a:solidFill>
                <a:schemeClr val="tx1"/>
              </a:solidFill>
            </a:endParaRPr>
          </a:p>
          <a:p>
            <a:endParaRPr lang="de-DE" sz="2800" dirty="0" smtClean="0">
              <a:solidFill>
                <a:schemeClr val="tx1"/>
              </a:solidFill>
            </a:endParaRPr>
          </a:p>
        </p:txBody>
      </p:sp>
      <p:sp>
        <p:nvSpPr>
          <p:cNvPr id="66" name="Rechteck 65"/>
          <p:cNvSpPr/>
          <p:nvPr/>
        </p:nvSpPr>
        <p:spPr>
          <a:xfrm>
            <a:off x="6809992" y="5084142"/>
            <a:ext cx="1619385" cy="4216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>
                <a:solidFill>
                  <a:schemeClr val="tx1"/>
                </a:solidFill>
              </a:rPr>
              <a:t>=</a:t>
            </a:r>
            <a:r>
              <a:rPr lang="de-DE" sz="2800" dirty="0" smtClean="0">
                <a:solidFill>
                  <a:schemeClr val="tx1"/>
                </a:solidFill>
              </a:rPr>
              <a:t>382,75 </a:t>
            </a:r>
          </a:p>
        </p:txBody>
      </p:sp>
      <p:cxnSp>
        <p:nvCxnSpPr>
          <p:cNvPr id="67" name="Gerader Verbinder 66"/>
          <p:cNvCxnSpPr/>
          <p:nvPr/>
        </p:nvCxnSpPr>
        <p:spPr>
          <a:xfrm flipV="1">
            <a:off x="1695796" y="5713959"/>
            <a:ext cx="2186248" cy="61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1"/>
          <p:cNvSpPr>
            <a:spLocks noChangeArrowheads="1"/>
          </p:cNvSpPr>
          <p:nvPr/>
        </p:nvSpPr>
        <p:spPr bwMode="auto">
          <a:xfrm>
            <a:off x="150872" y="5972007"/>
            <a:ext cx="1544923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err="1" smtClean="0"/>
              <a:t>Gesamt+Vergl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69" name="Rechteck 68"/>
          <p:cNvSpPr/>
          <p:nvPr/>
        </p:nvSpPr>
        <p:spPr>
          <a:xfrm>
            <a:off x="1862823" y="5922622"/>
            <a:ext cx="1179636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20.195</a:t>
            </a:r>
          </a:p>
        </p:txBody>
      </p:sp>
      <p:sp>
        <p:nvSpPr>
          <p:cNvPr id="70" name="Rechteck 69"/>
          <p:cNvSpPr/>
          <p:nvPr/>
        </p:nvSpPr>
        <p:spPr>
          <a:xfrm>
            <a:off x="4617616" y="5950909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382 </a:t>
            </a:r>
          </a:p>
        </p:txBody>
      </p:sp>
      <p:sp>
        <p:nvSpPr>
          <p:cNvPr id="71" name="Rectangle 1"/>
          <p:cNvSpPr>
            <a:spLocks noChangeArrowheads="1"/>
          </p:cNvSpPr>
          <p:nvPr/>
        </p:nvSpPr>
        <p:spPr bwMode="auto">
          <a:xfrm>
            <a:off x="9653691" y="1671656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b</a:t>
            </a:r>
            <a:r>
              <a:rPr lang="de-DE" dirty="0" smtClean="0"/>
              <a:t>ereits gezahlt:</a:t>
            </a:r>
            <a:endParaRPr lang="de-DE" dirty="0"/>
          </a:p>
        </p:txBody>
      </p:sp>
      <p:sp>
        <p:nvSpPr>
          <p:cNvPr id="16" name="Stern mit 5 Zacken 15"/>
          <p:cNvSpPr/>
          <p:nvPr/>
        </p:nvSpPr>
        <p:spPr>
          <a:xfrm>
            <a:off x="7813258" y="2215086"/>
            <a:ext cx="280567" cy="285610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1" name="Gruppieren 20"/>
          <p:cNvGrpSpPr/>
          <p:nvPr/>
        </p:nvGrpSpPr>
        <p:grpSpPr>
          <a:xfrm>
            <a:off x="9754777" y="2402020"/>
            <a:ext cx="1529174" cy="1019235"/>
            <a:chOff x="9754777" y="2402020"/>
            <a:chExt cx="1529174" cy="1019235"/>
          </a:xfrm>
        </p:grpSpPr>
        <p:sp>
          <p:nvSpPr>
            <p:cNvPr id="45" name="Gefaltete Ecke 44"/>
            <p:cNvSpPr/>
            <p:nvPr/>
          </p:nvSpPr>
          <p:spPr>
            <a:xfrm>
              <a:off x="9754777" y="2402020"/>
              <a:ext cx="1529174" cy="101923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r>
                <a:rPr lang="de-DE" b="1" dirty="0" err="1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Kl</a:t>
              </a:r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:</a:t>
              </a: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  885</a:t>
              </a:r>
            </a:p>
          </p:txBody>
        </p:sp>
        <p:sp>
          <p:nvSpPr>
            <p:cNvPr id="73" name="Stern mit 5 Zacken 72"/>
            <p:cNvSpPr/>
            <p:nvPr/>
          </p:nvSpPr>
          <p:spPr>
            <a:xfrm>
              <a:off x="10794446" y="2925625"/>
              <a:ext cx="280567" cy="285610"/>
            </a:xfrm>
            <a:prstGeom prst="star5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8" name="Regelmäßiges Fünfeck 17"/>
          <p:cNvSpPr/>
          <p:nvPr/>
        </p:nvSpPr>
        <p:spPr>
          <a:xfrm>
            <a:off x="7827639" y="4210852"/>
            <a:ext cx="189605" cy="19165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0" name="Gruppieren 19"/>
          <p:cNvGrpSpPr/>
          <p:nvPr/>
        </p:nvGrpSpPr>
        <p:grpSpPr>
          <a:xfrm>
            <a:off x="9792610" y="3723433"/>
            <a:ext cx="1491341" cy="1358141"/>
            <a:chOff x="9792610" y="3723433"/>
            <a:chExt cx="1491341" cy="1358141"/>
          </a:xfrm>
        </p:grpSpPr>
        <p:sp>
          <p:nvSpPr>
            <p:cNvPr id="41" name="Gefaltete Ecke 40"/>
            <p:cNvSpPr/>
            <p:nvPr/>
          </p:nvSpPr>
          <p:spPr>
            <a:xfrm>
              <a:off x="9792610" y="3723433"/>
              <a:ext cx="1491341" cy="1358141"/>
            </a:xfrm>
            <a:prstGeom prst="foldedCorner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r>
                <a:rPr lang="de-DE" b="1" dirty="0" err="1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Bekl</a:t>
              </a:r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:</a:t>
              </a: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  1059 </a:t>
              </a:r>
              <a:endPara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</a:t>
              </a:r>
              <a:r>
                <a:rPr lang="de-DE" b="1" u="sng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- 885</a:t>
              </a: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 = </a:t>
              </a:r>
              <a:r>
                <a:rPr lang="de-DE" b="1" u="sng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174</a:t>
              </a:r>
              <a:endParaRPr lang="de-DE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74" name="Regelmäßiges Fünfeck 73"/>
            <p:cNvSpPr/>
            <p:nvPr/>
          </p:nvSpPr>
          <p:spPr>
            <a:xfrm>
              <a:off x="10934729" y="4137212"/>
              <a:ext cx="189605" cy="191652"/>
            </a:xfrm>
            <a:prstGeom prst="pen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5" name="Stern mit 5 Zacken 74"/>
            <p:cNvSpPr/>
            <p:nvPr/>
          </p:nvSpPr>
          <p:spPr>
            <a:xfrm>
              <a:off x="10889247" y="4379513"/>
              <a:ext cx="280567" cy="285610"/>
            </a:xfrm>
            <a:prstGeom prst="star5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8" name="Gruppieren 77"/>
          <p:cNvGrpSpPr/>
          <p:nvPr/>
        </p:nvGrpSpPr>
        <p:grpSpPr>
          <a:xfrm>
            <a:off x="7285958" y="5665473"/>
            <a:ext cx="2468817" cy="1156735"/>
            <a:chOff x="7128804" y="5680663"/>
            <a:chExt cx="1599559" cy="961870"/>
          </a:xfrm>
        </p:grpSpPr>
        <p:sp>
          <p:nvSpPr>
            <p:cNvPr id="76" name="Ovale Legende 75"/>
            <p:cNvSpPr/>
            <p:nvPr/>
          </p:nvSpPr>
          <p:spPr>
            <a:xfrm>
              <a:off x="7244594" y="5782740"/>
              <a:ext cx="1375703" cy="780817"/>
            </a:xfrm>
            <a:prstGeom prst="wedgeEllipseCallout">
              <a:avLst>
                <a:gd name="adj1" fmla="val -146506"/>
                <a:gd name="adj2" fmla="val -685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Ovale Legende 76"/>
            <p:cNvSpPr/>
            <p:nvPr/>
          </p:nvSpPr>
          <p:spPr>
            <a:xfrm>
              <a:off x="7128804" y="5680663"/>
              <a:ext cx="1599559" cy="961870"/>
            </a:xfrm>
            <a:prstGeom prst="wedgeEllipseCallout">
              <a:avLst>
                <a:gd name="adj1" fmla="val -53980"/>
                <a:gd name="adj2" fmla="val -6843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Der kleinere Wert wird berechnet!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227477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3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43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66" grpId="0" animBg="1"/>
      <p:bldP spid="68" grpId="0" animBg="1"/>
      <p:bldP spid="69" grpId="0" animBg="1"/>
      <p:bldP spid="70" grpId="0" animBg="1"/>
      <p:bldP spid="71" grpId="0" animBg="1"/>
      <p:bldP spid="16" grpId="0" animBg="1"/>
      <p:bldP spid="18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1533</Words>
  <Application>Microsoft Office PowerPoint</Application>
  <PresentationFormat>Breitbild</PresentationFormat>
  <Paragraphs>483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100</cp:revision>
  <dcterms:created xsi:type="dcterms:W3CDTF">2023-07-24T07:26:55Z</dcterms:created>
  <dcterms:modified xsi:type="dcterms:W3CDTF">2024-05-30T11:02:03Z</dcterms:modified>
</cp:coreProperties>
</file>