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76" r:id="rId5"/>
    <p:sldId id="264" r:id="rId6"/>
    <p:sldId id="265" r:id="rId7"/>
    <p:sldId id="266" r:id="rId8"/>
    <p:sldId id="267" r:id="rId9"/>
    <p:sldId id="277" r:id="rId10"/>
    <p:sldId id="268" r:id="rId11"/>
    <p:sldId id="269" r:id="rId12"/>
    <p:sldId id="270" r:id="rId13"/>
    <p:sldId id="271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5826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1575,00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1575,00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967,00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814033" y="38920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967,00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562352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2542,00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39377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967,00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49495" y="512559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2542,00€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621494" y="3124879"/>
            <a:ext cx="762567" cy="3668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10107177" y="509924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967,00€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7" grpId="0" animBg="1"/>
      <p:bldP spid="38" grpId="0" animBg="1"/>
      <p:bldP spid="28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972,00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972,00€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1552823" y="3777625"/>
            <a:ext cx="1648621" cy="16616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(880-145)x12=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8820+ 4400=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13220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19" y="4436388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972,00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972,00€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456125" y="329670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Der </a:t>
            </a:r>
            <a:r>
              <a:rPr lang="de-DE" dirty="0"/>
              <a:t>von dem Kläger, als Antragsschuldner gem. § 22 I S.1 GKG, geleisteter Vorschuss ist </a:t>
            </a:r>
            <a:r>
              <a:rPr lang="de-DE" dirty="0" smtClean="0"/>
              <a:t>auf </a:t>
            </a:r>
            <a:r>
              <a:rPr lang="de-DE" dirty="0"/>
              <a:t>die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zu </a:t>
            </a:r>
            <a:r>
              <a:rPr lang="de-DE" dirty="0"/>
              <a:t>Kosten der Beklagten, im Rahmen der restlichen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verrechnen.</a:t>
            </a:r>
          </a:p>
          <a:p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Es </a:t>
            </a:r>
            <a:r>
              <a:rPr lang="de-DE" dirty="0"/>
              <a:t>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 smtClean="0"/>
              <a:t>Restforderung.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88807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9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7.788,00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148749" y="383059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950516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303,00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8780060" y="379864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Gefaltete Ecke 30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7403739" y="3546682"/>
            <a:ext cx="1266628" cy="21073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=  151,50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112490" y="4736539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151,50€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6401" y="3087886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805072" y="3112200"/>
            <a:ext cx="158947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91,50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606401" y="3804372"/>
            <a:ext cx="5222899" cy="429560"/>
            <a:chOff x="649264" y="4830623"/>
            <a:chExt cx="5222899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046133" y="4890851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429,00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1/2                             = 151,50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60 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83357" y="3150001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91,50 EUR</a:t>
            </a:r>
            <a:endParaRPr lang="de-DE" dirty="0"/>
          </a:p>
        </p:txBody>
      </p:sp>
      <p:sp>
        <p:nvSpPr>
          <p:cNvPr id="40" name="Gefaltete Ecke 39"/>
          <p:cNvSpPr/>
          <p:nvPr/>
        </p:nvSpPr>
        <p:spPr>
          <a:xfrm rot="21054758">
            <a:off x="194978" y="166473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41" name="Gruppieren 40"/>
          <p:cNvGrpSpPr/>
          <p:nvPr/>
        </p:nvGrpSpPr>
        <p:grpSpPr>
          <a:xfrm>
            <a:off x="1690061" y="4700939"/>
            <a:ext cx="3961829" cy="1247572"/>
            <a:chOff x="7682832" y="4989268"/>
            <a:chExt cx="3961829" cy="1247572"/>
          </a:xfrm>
        </p:grpSpPr>
        <p:sp>
          <p:nvSpPr>
            <p:cNvPr id="45" name="Gleichschenkliges Dreieck 44"/>
            <p:cNvSpPr/>
            <p:nvPr/>
          </p:nvSpPr>
          <p:spPr>
            <a:xfrm rot="18653252">
              <a:off x="9885678" y="4929663"/>
              <a:ext cx="1002714" cy="1121923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66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29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Bekl. als Übernahmeschuldner.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292443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11503759" y="490986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422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179031" y="4435405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Rest: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1575,00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</a:t>
            </a:r>
            <a:r>
              <a:rPr lang="de-DE" dirty="0"/>
              <a:t>5</a:t>
            </a:r>
            <a:r>
              <a:rPr lang="de-DE" dirty="0" smtClean="0"/>
              <a:t>/6			= 2118,33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4436809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217,00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1/6			= 423,67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245533" y="2605178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6951" y="2560959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750,00 EUR</a:t>
            </a:r>
            <a:endParaRPr lang="de-DE" dirty="0"/>
          </a:p>
        </p:txBody>
      </p:sp>
      <p:sp>
        <p:nvSpPr>
          <p:cNvPr id="57" name="Gefaltete Ecke 56"/>
          <p:cNvSpPr/>
          <p:nvPr/>
        </p:nvSpPr>
        <p:spPr>
          <a:xfrm rot="21054758">
            <a:off x="303403" y="284133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40425" y="3088274"/>
            <a:ext cx="5090676" cy="410784"/>
            <a:chOff x="540425" y="3088274"/>
            <a:chExt cx="5090676" cy="410784"/>
          </a:xfrm>
        </p:grpSpPr>
        <p:sp>
          <p:nvSpPr>
            <p:cNvPr id="27" name="Rechteck 26"/>
            <p:cNvSpPr/>
            <p:nvPr/>
          </p:nvSpPr>
          <p:spPr>
            <a:xfrm>
              <a:off x="540425" y="308827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1"/>
            <p:cNvSpPr>
              <a:spLocks noChangeArrowheads="1"/>
            </p:cNvSpPr>
            <p:nvPr/>
          </p:nvSpPr>
          <p:spPr bwMode="auto">
            <a:xfrm>
              <a:off x="3805071" y="3129726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326,33 EUR</a:t>
              </a:r>
              <a:endParaRPr lang="de-DE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6245532" y="3117353"/>
            <a:ext cx="5179190" cy="369332"/>
            <a:chOff x="6245532" y="3117353"/>
            <a:chExt cx="5179190" cy="369332"/>
          </a:xfrm>
        </p:grpSpPr>
        <p:sp>
          <p:nvSpPr>
            <p:cNvPr id="30" name="Rechteck 29"/>
            <p:cNvSpPr/>
            <p:nvPr/>
          </p:nvSpPr>
          <p:spPr>
            <a:xfrm>
              <a:off x="6245532" y="317484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auf den Kläger: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9598692" y="3117353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326,33 EUR</a:t>
              </a:r>
              <a:endParaRPr lang="de-DE" dirty="0"/>
            </a:p>
          </p:txBody>
        </p:sp>
      </p:grpSp>
      <p:cxnSp>
        <p:nvCxnSpPr>
          <p:cNvPr id="36" name="Gerade Verbindung mit Pfeil 35"/>
          <p:cNvCxnSpPr/>
          <p:nvPr/>
        </p:nvCxnSpPr>
        <p:spPr>
          <a:xfrm flipH="1" flipV="1">
            <a:off x="10309085" y="3467702"/>
            <a:ext cx="972652" cy="243969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Gefaltete Ecke 31"/>
          <p:cNvSpPr/>
          <p:nvPr/>
        </p:nvSpPr>
        <p:spPr>
          <a:xfrm>
            <a:off x="10107177" y="509924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967,00€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</a:t>
            </a:r>
            <a:r>
              <a:rPr lang="de-DE" dirty="0" smtClean="0"/>
              <a:t>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</a:t>
            </a:r>
            <a:r>
              <a:rPr lang="de-DE" dirty="0"/>
              <a:t>gem. § 29 Nr. </a:t>
            </a:r>
            <a:r>
              <a:rPr lang="de-DE" dirty="0" smtClean="0"/>
              <a:t>1 </a:t>
            </a:r>
            <a:r>
              <a:rPr lang="de-DE" dirty="0"/>
              <a:t>GKG </a:t>
            </a:r>
            <a:r>
              <a:rPr lang="de-DE" u="sng" dirty="0" smtClean="0"/>
              <a:t>Kläger und Beklagter </a:t>
            </a:r>
            <a:r>
              <a:rPr lang="de-DE" dirty="0" smtClean="0"/>
              <a:t>als 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1351365" y="331158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376806" y="24744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Gefaltete Ecke 1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466393" y="4434636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</a:t>
            </a:r>
            <a:r>
              <a:rPr lang="de-DE" u="sng" dirty="0" smtClean="0"/>
              <a:t>Bekl.</a:t>
            </a:r>
            <a:r>
              <a:rPr lang="de-DE" dirty="0" smtClean="0"/>
              <a:t>, </a:t>
            </a:r>
            <a:r>
              <a:rPr lang="de-DE" dirty="0"/>
              <a:t>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des Klägers, </a:t>
            </a:r>
            <a:r>
              <a:rPr lang="de-DE" dirty="0"/>
              <a:t>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u="sng" dirty="0" smtClean="0"/>
              <a:t>Kläger</a:t>
            </a:r>
            <a:r>
              <a:rPr lang="de-DE" dirty="0" smtClean="0"/>
              <a:t> </a:t>
            </a:r>
            <a:r>
              <a:rPr lang="de-DE" dirty="0"/>
              <a:t>erfordert.</a:t>
            </a:r>
          </a:p>
          <a:p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11351365" y="525466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4" grpId="0" animBg="1"/>
      <p:bldP spid="16" grpId="0" animBg="1"/>
      <p:bldP spid="20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35087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4477" y="3164927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0315" y="3138029"/>
            <a:ext cx="1325685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91858" y="321361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1789,00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69558" y="313698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1789,00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16959" y="323008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09354" y="3832327"/>
            <a:ext cx="1115797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1954,00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531" y="31412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45531" y="387893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1954,00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35376" y="6089990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60754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3743,00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46855" y="384895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1954,00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601279" y="3911817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488135" y="3932025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82963" y="522793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3743€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98229" y="518366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1954€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3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37" grpId="0" animBg="1"/>
      <p:bldP spid="25" grpId="0" animBg="1"/>
      <p:bldP spid="39" grpId="0" animBg="1"/>
      <p:bldP spid="40" grpId="0" animBg="1"/>
      <p:bldP spid="2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/>
                <a:t>0</a:t>
              </a:r>
              <a:r>
                <a:rPr lang="de-DE" dirty="0" smtClean="0"/>
                <a:t>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6334361" y="3530347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95564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5367,00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mit          	   50% =  1871,50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Zuviel: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3124,00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371,50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3495,50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     	      50% = 1871,50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1500,00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371,50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6138944" y="510179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1871,50€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7850570" y="4996999"/>
            <a:ext cx="1565467" cy="1481355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3743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1871,50=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1871,50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2536473" y="1843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3743€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8670367" y="20982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1954€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1691573" y="4952009"/>
            <a:ext cx="3961829" cy="1299960"/>
            <a:chOff x="7682832" y="4936880"/>
            <a:chExt cx="3961829" cy="1299960"/>
          </a:xfrm>
        </p:grpSpPr>
        <p:sp>
          <p:nvSpPr>
            <p:cNvPr id="48" name="Gleichschenkliges Dreieck 47"/>
            <p:cNvSpPr/>
            <p:nvPr/>
          </p:nvSpPr>
          <p:spPr>
            <a:xfrm rot="20619141">
              <a:off x="9011716" y="4936880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0" name="Gefaltete Ecke 49"/>
          <p:cNvSpPr/>
          <p:nvPr/>
        </p:nvSpPr>
        <p:spPr>
          <a:xfrm rot="21054758">
            <a:off x="281127" y="259817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1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Beklagte mit 50% und der Kläger mit 50% </a:t>
            </a:r>
            <a:r>
              <a:rPr lang="de-DE" dirty="0"/>
              <a:t>als </a:t>
            </a:r>
            <a:r>
              <a:rPr lang="de-DE" dirty="0" smtClean="0"/>
              <a:t>	Übernahmeschuldner.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454419" y="4368738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Der von dem Kläger, als Antragsschuldner gem. § 22 I S.1 GKG, geleisteter Vorschuss ist </a:t>
            </a:r>
            <a:r>
              <a:rPr lang="de-DE" dirty="0" smtClean="0"/>
              <a:t>auf </a:t>
            </a:r>
            <a:r>
              <a:rPr lang="de-DE" dirty="0"/>
              <a:t>die zu Kosten </a:t>
            </a:r>
            <a:r>
              <a:rPr lang="de-DE" dirty="0" smtClean="0"/>
              <a:t>  </a:t>
            </a:r>
          </a:p>
          <a:p>
            <a:r>
              <a:rPr lang="de-DE" dirty="0"/>
              <a:t> </a:t>
            </a:r>
            <a:r>
              <a:rPr lang="de-DE" dirty="0" smtClean="0"/>
              <a:t>   der </a:t>
            </a:r>
            <a:r>
              <a:rPr lang="de-DE" dirty="0"/>
              <a:t>Beklagten, im Rahmen der restlichen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verrechnen.</a:t>
            </a:r>
          </a:p>
          <a:p>
            <a:r>
              <a:rPr lang="de-DE" dirty="0"/>
              <a:t>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Prozessbevollmächtigten)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11503759" y="525397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17.195,00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353,00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622194" y="4073889"/>
            <a:ext cx="1491341" cy="136238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Vergleichs-gebühr!!!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4542466" y="4101533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Gebühr=353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+ 29,75= 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382,75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8" name="Gerade Verbindung mit Pfeil 37"/>
          <p:cNvCxnSpPr/>
          <p:nvPr/>
        </p:nvCxnSpPr>
        <p:spPr>
          <a:xfrm flipV="1">
            <a:off x="3707841" y="4540052"/>
            <a:ext cx="905383" cy="21502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Gefaltete Ecke 22"/>
          <p:cNvSpPr/>
          <p:nvPr/>
        </p:nvSpPr>
        <p:spPr>
          <a:xfrm>
            <a:off x="9380998" y="348918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568946" y="528634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Gefaltete Ecke 31"/>
          <p:cNvSpPr/>
          <p:nvPr/>
        </p:nvSpPr>
        <p:spPr>
          <a:xfrm>
            <a:off x="2309005" y="41190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Gesamt-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20195&gt;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382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31" grpId="0" animBg="1"/>
      <p:bldP spid="33" grpId="0" animBg="1"/>
      <p:bldP spid="23" grpId="0" animBg="1"/>
      <p:bldP spid="24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885,00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176,50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706,00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2,50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176,50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2,50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118,50€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174,00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1059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-885=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</a:t>
            </a: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12.995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</a:t>
            </a:r>
          </a:p>
        </p:txBody>
      </p:sp>
      <p:sp>
        <p:nvSpPr>
          <p:cNvPr id="52" name="Rechteck 51"/>
          <p:cNvSpPr/>
          <p:nvPr/>
        </p:nvSpPr>
        <p:spPr>
          <a:xfrm>
            <a:off x="6873136" y="2149041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885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4.200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161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73137" y="3098258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483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17.195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353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6" y="4107185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1059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3.000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803307" y="5089797"/>
            <a:ext cx="1780373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29,75+353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=</a:t>
            </a:r>
            <a:r>
              <a:rPr lang="de-DE" sz="2800" dirty="0" smtClean="0">
                <a:solidFill>
                  <a:schemeClr val="tx1"/>
                </a:solidFill>
              </a:rPr>
              <a:t>382,75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20.195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885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1059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- 885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174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wird berechnet!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2747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43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1533</Words>
  <Application>Microsoft Office PowerPoint</Application>
  <PresentationFormat>Breitbild</PresentationFormat>
  <Paragraphs>483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100</cp:revision>
  <dcterms:created xsi:type="dcterms:W3CDTF">2023-07-24T07:26:55Z</dcterms:created>
  <dcterms:modified xsi:type="dcterms:W3CDTF">2024-05-30T11:02:03Z</dcterms:modified>
</cp:coreProperties>
</file>