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260"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61" autoAdjust="0"/>
    <p:restoredTop sz="94660"/>
  </p:normalViewPr>
  <p:slideViewPr>
    <p:cSldViewPr snapToGrid="0">
      <p:cViewPr varScale="1">
        <p:scale>
          <a:sx n="50" d="100"/>
          <a:sy n="50" d="100"/>
        </p:scale>
        <p:origin x="60" y="1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de-DE" smtClean="0"/>
              <a:t>Titelmasterformat durch Klicken bearbeiten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e-DE" smtClean="0"/>
              <a:t>Titelmasterformat durch Klicken bearbeiten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Formatvorlagen des Textmasters bearbeiten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e-DE" smtClean="0"/>
              <a:t>Titelmasterformat durch Klicken bearbeiten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Formatvorlagen des Textmasters bearbeiten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de-DE" smtClean="0"/>
              <a:t>Titelmasterformat durch Klicken bearbeiten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Formatvorlagen des Textmasters bearbeiten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de-DE" smtClean="0"/>
              <a:t>Titelmasterformat durch Klicken bearbeiten</a:t>
            </a:r>
            <a:endParaRPr lang="en-US" dirty="0"/>
          </a:p>
        </p:txBody>
      </p:sp>
      <p:sp>
        <p:nvSpPr>
          <p:cNvPr id="3" name="Content Placehold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de-DE" smtClean="0"/>
              <a:t>Titelmasterformat durch Klicken bearbeiten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42A54C80-263E-416B-A8E0-580EDEADCBDC}" type="datetimeFigureOut">
              <a:rPr lang="en-US" dirty="0"/>
              <a:t>11/6/2024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11/6/2024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11/6/2024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Das Ehegattenerbrecht</a:t>
            </a:r>
            <a:endParaRPr lang="de-DE" dirty="0"/>
          </a:p>
        </p:txBody>
      </p:sp>
      <p:sp>
        <p:nvSpPr>
          <p:cNvPr id="3" name="Inhaltsplatzhalter 2"/>
          <p:cNvSpPr>
            <a:spLocks noGrp="1"/>
          </p:cNvSpPr>
          <p:nvPr>
            <p:ph idx="1"/>
          </p:nvPr>
        </p:nvSpPr>
        <p:spPr/>
        <p:txBody>
          <a:bodyPr/>
          <a:lstStyle/>
          <a:p>
            <a:r>
              <a:rPr lang="de-DE" dirty="0" smtClean="0"/>
              <a:t>Das BGB reiht den überlebenden Ehegatten des Erblassers nicht in eine gesetzliche Erbfolge bestehende Ordnung ein. Es sieht die Erbberechtigung  der Blutsverwandten und die Erbberechtigung des Ehegatten aufgrund der Ehe als gleichberechtigt an.</a:t>
            </a:r>
          </a:p>
          <a:p>
            <a:r>
              <a:rPr lang="de-DE" dirty="0" smtClean="0"/>
              <a:t>In § 1931 BGB wird das gesetzliche Erbrecht des Ehegatten definiert. Haben </a:t>
            </a:r>
          </a:p>
          <a:p>
            <a:pPr marL="0" indent="0">
              <a:buNone/>
            </a:pPr>
            <a:r>
              <a:rPr lang="de-DE" dirty="0" smtClean="0"/>
              <a:t>     Die Ehegatten Gütertrennung vereinbart, richtet sich dies nach § 1931 Abs. 4 </a:t>
            </a:r>
          </a:p>
          <a:p>
            <a:pPr marL="0" indent="0">
              <a:buNone/>
            </a:pPr>
            <a:r>
              <a:rPr lang="de-DE" dirty="0"/>
              <a:t> </a:t>
            </a:r>
            <a:r>
              <a:rPr lang="de-DE" dirty="0" smtClean="0"/>
              <a:t>    </a:t>
            </a:r>
            <a:r>
              <a:rPr lang="de-DE" dirty="0"/>
              <a:t>BGB</a:t>
            </a:r>
          </a:p>
          <a:p>
            <a:pPr marL="0" indent="0">
              <a:buNone/>
            </a:pPr>
            <a:endParaRPr lang="de-DE" dirty="0" smtClean="0"/>
          </a:p>
          <a:p>
            <a:pPr marL="0" indent="0">
              <a:buNone/>
            </a:pPr>
            <a:r>
              <a:rPr lang="de-DE" dirty="0" smtClean="0"/>
              <a:t>Der gesetzliche Erbteil des Ehegatten erhöht sich gemäß § 1371 BGB um 1/4   sofern die Ehegatten die Ehe in Zugewinngemeinschaft geführt haben.</a:t>
            </a:r>
            <a:endParaRPr lang="de-DE" dirty="0"/>
          </a:p>
        </p:txBody>
      </p:sp>
    </p:spTree>
    <p:extLst>
      <p:ext uri="{BB962C8B-B14F-4D97-AF65-F5344CB8AC3E}">
        <p14:creationId xmlns:p14="http://schemas.microsoft.com/office/powerpoint/2010/main" val="24717926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Erbquoten Ehegatten</a:t>
            </a:r>
            <a:endParaRPr lang="de-DE" dirty="0"/>
          </a:p>
        </p:txBody>
      </p:sp>
      <p:pic>
        <p:nvPicPr>
          <p:cNvPr id="4" name="Inhaltsplatzhalter 3"/>
          <p:cNvPicPr>
            <a:picLocks noGrp="1" noChangeAspect="1"/>
          </p:cNvPicPr>
          <p:nvPr>
            <p:ph idx="1"/>
          </p:nvPr>
        </p:nvPicPr>
        <p:blipFill>
          <a:blip r:embed="rId2"/>
          <a:stretch>
            <a:fillRect/>
          </a:stretch>
        </p:blipFill>
        <p:spPr>
          <a:xfrm>
            <a:off x="1525853" y="2160588"/>
            <a:ext cx="6900332" cy="3881437"/>
          </a:xfrm>
          <a:prstGeom prst="rect">
            <a:avLst/>
          </a:prstGeom>
        </p:spPr>
      </p:pic>
    </p:spTree>
    <p:extLst>
      <p:ext uri="{BB962C8B-B14F-4D97-AF65-F5344CB8AC3E}">
        <p14:creationId xmlns:p14="http://schemas.microsoft.com/office/powerpoint/2010/main" val="32750235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Voraus der Ehegatten </a:t>
            </a:r>
            <a:endParaRPr lang="de-DE" dirty="0"/>
          </a:p>
        </p:txBody>
      </p:sp>
      <p:sp>
        <p:nvSpPr>
          <p:cNvPr id="3" name="Inhaltsplatzhalter 2"/>
          <p:cNvSpPr>
            <a:spLocks noGrp="1"/>
          </p:cNvSpPr>
          <p:nvPr>
            <p:ph idx="1"/>
          </p:nvPr>
        </p:nvSpPr>
        <p:spPr/>
        <p:txBody>
          <a:bodyPr/>
          <a:lstStyle/>
          <a:p>
            <a:pPr marL="0" indent="0">
              <a:buNone/>
            </a:pPr>
            <a:endParaRPr lang="de-DE" dirty="0" smtClean="0"/>
          </a:p>
          <a:p>
            <a:pPr marL="0" indent="0">
              <a:buNone/>
            </a:pPr>
            <a:endParaRPr lang="de-DE" dirty="0"/>
          </a:p>
          <a:p>
            <a:pPr marL="0" indent="0">
              <a:buNone/>
            </a:pPr>
            <a:r>
              <a:rPr lang="de-DE" dirty="0" smtClean="0"/>
              <a:t>Ist der Ehegatte neben Verwandten der 2. Ordnung oder neben Großeltern zur Hälfte gesetzlicher Erbe, so stehen ihm nach § 1932 Abs. 1.S.1 BGB die zum Haushalt gehörenden Gegenstände als so genannter Voraus zu. Neben Verwandten der ersten Ordnung kann er dies nur verlangen, soweit sie zur Führung des Haushalts benötigt werden.</a:t>
            </a:r>
            <a:endParaRPr lang="de-DE" dirty="0"/>
          </a:p>
        </p:txBody>
      </p:sp>
    </p:spTree>
    <p:extLst>
      <p:ext uri="{BB962C8B-B14F-4D97-AF65-F5344CB8AC3E}">
        <p14:creationId xmlns:p14="http://schemas.microsoft.com/office/powerpoint/2010/main" val="13542157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Gesetzliches Erbrecht von Lebenspartnern gem. § 10 Abs. 1 S. 1 </a:t>
            </a:r>
            <a:r>
              <a:rPr lang="de-DE" dirty="0" err="1" smtClean="0"/>
              <a:t>LPartG</a:t>
            </a:r>
            <a:endParaRPr lang="de-DE" dirty="0"/>
          </a:p>
        </p:txBody>
      </p:sp>
      <p:sp>
        <p:nvSpPr>
          <p:cNvPr id="3" name="Inhaltsplatzhalter 2"/>
          <p:cNvSpPr>
            <a:spLocks noGrp="1"/>
          </p:cNvSpPr>
          <p:nvPr>
            <p:ph idx="1"/>
          </p:nvPr>
        </p:nvSpPr>
        <p:spPr/>
        <p:txBody>
          <a:bodyPr/>
          <a:lstStyle/>
          <a:p>
            <a:r>
              <a:rPr lang="de-DE" dirty="0" smtClean="0"/>
              <a:t>Ebenso wie Ehepartner sind Lebenspartner, sofern sie eine Lebenspartnerschaft gem. § 10 Abs. 1 S. 1 </a:t>
            </a:r>
            <a:r>
              <a:rPr lang="de-DE" dirty="0" err="1" smtClean="0"/>
              <a:t>LPartG</a:t>
            </a:r>
            <a:r>
              <a:rPr lang="de-DE" dirty="0" smtClean="0"/>
              <a:t> eingegangen sind, nach dem Gesetz neben Verwandten der 1. Ordnung zu einem Viertel erbberechtigt.</a:t>
            </a:r>
          </a:p>
          <a:p>
            <a:r>
              <a:rPr lang="de-DE" dirty="0" smtClean="0"/>
              <a:t>Neben Verwandten der 2. Ordnung zu ½</a:t>
            </a:r>
          </a:p>
          <a:p>
            <a:r>
              <a:rPr lang="de-DE" dirty="0" smtClean="0"/>
              <a:t>Auch diese Partnerschaften können in Zugewinngemeinschaft oder Gütertrennung geführt werden, entsprechend können sich Erbquoten erhöhen</a:t>
            </a:r>
          </a:p>
          <a:p>
            <a:r>
              <a:rPr lang="de-DE" dirty="0" smtClean="0"/>
              <a:t>Seit 2017 besteht das Gesetz zur Einführung des Rechts auf Eheschließung für Personen gleichen Geschlechts</a:t>
            </a:r>
            <a:endParaRPr lang="de-DE" dirty="0"/>
          </a:p>
        </p:txBody>
      </p:sp>
    </p:spTree>
    <p:extLst>
      <p:ext uri="{BB962C8B-B14F-4D97-AF65-F5344CB8AC3E}">
        <p14:creationId xmlns:p14="http://schemas.microsoft.com/office/powerpoint/2010/main" val="2048319763"/>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te">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245</Words>
  <Application>Microsoft Office PowerPoint</Application>
  <PresentationFormat>Breitbild</PresentationFormat>
  <Paragraphs>17</Paragraphs>
  <Slides>4</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4</vt:i4>
      </vt:variant>
    </vt:vector>
  </HeadingPairs>
  <TitlesOfParts>
    <vt:vector size="8" baseType="lpstr">
      <vt:lpstr>Arial</vt:lpstr>
      <vt:lpstr>Trebuchet MS</vt:lpstr>
      <vt:lpstr>Wingdings 3</vt:lpstr>
      <vt:lpstr>Facette</vt:lpstr>
      <vt:lpstr>Das Ehegattenerbrecht</vt:lpstr>
      <vt:lpstr>Erbquoten Ehegatten</vt:lpstr>
      <vt:lpstr>Voraus der Ehegatten </vt:lpstr>
      <vt:lpstr>Gesetzliches Erbrecht von Lebenspartnern gem. § 10 Abs. 1 S. 1 LPartG</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Das Ehegattenerbrecht</dc:title>
  <dc:creator>Neuendorf-Schulz, Simone</dc:creator>
  <cp:lastModifiedBy>Neuendorf-Schulz, Simone</cp:lastModifiedBy>
  <cp:revision>1</cp:revision>
  <dcterms:created xsi:type="dcterms:W3CDTF">2024-11-06T10:40:48Z</dcterms:created>
  <dcterms:modified xsi:type="dcterms:W3CDTF">2024-11-06T10:42:46Z</dcterms:modified>
</cp:coreProperties>
</file>