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anva Sans" panose="020B0604020202020204" charset="0"/>
      <p:regular r:id="rId18"/>
    </p:embeddedFont>
    <p:embeddedFont>
      <p:font typeface="Canva Sans Bold" panose="020B0604020202020204" charset="0"/>
      <p:regular r:id="rId19"/>
      <p:bold r:id="rId20"/>
    </p:embeddedFont>
    <p:embeddedFont>
      <p:font typeface="Pompiere"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82" d="100"/>
          <a:sy n="82" d="100"/>
        </p:scale>
        <p:origin x="1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Dittrich" userId="7fd2e0e7fd3099c6" providerId="LiveId" clId="{05FA9394-3E6B-4549-BA6B-C80CC2BB298B}"/>
    <pc:docChg chg="modSld">
      <pc:chgData name="Katja Dittrich" userId="7fd2e0e7fd3099c6" providerId="LiveId" clId="{05FA9394-3E6B-4549-BA6B-C80CC2BB298B}" dt="2025-01-13T08:34:15.247" v="9" actId="14100"/>
      <pc:docMkLst>
        <pc:docMk/>
      </pc:docMkLst>
      <pc:sldChg chg="modSp mod">
        <pc:chgData name="Katja Dittrich" userId="7fd2e0e7fd3099c6" providerId="LiveId" clId="{05FA9394-3E6B-4549-BA6B-C80CC2BB298B}" dt="2025-01-13T08:33:24.161" v="0" actId="14100"/>
        <pc:sldMkLst>
          <pc:docMk/>
          <pc:sldMk cId="0" sldId="256"/>
        </pc:sldMkLst>
        <pc:spChg chg="mod">
          <ac:chgData name="Katja Dittrich" userId="7fd2e0e7fd3099c6" providerId="LiveId" clId="{05FA9394-3E6B-4549-BA6B-C80CC2BB298B}" dt="2025-01-13T08:33:24.161" v="0" actId="14100"/>
          <ac:spMkLst>
            <pc:docMk/>
            <pc:sldMk cId="0" sldId="256"/>
            <ac:spMk id="11" creationId="{00000000-0000-0000-0000-000000000000}"/>
          </ac:spMkLst>
        </pc:spChg>
      </pc:sldChg>
      <pc:sldChg chg="modSp mod">
        <pc:chgData name="Katja Dittrich" userId="7fd2e0e7fd3099c6" providerId="LiveId" clId="{05FA9394-3E6B-4549-BA6B-C80CC2BB298B}" dt="2025-01-13T08:33:38.156" v="2" actId="14100"/>
        <pc:sldMkLst>
          <pc:docMk/>
          <pc:sldMk cId="0" sldId="261"/>
        </pc:sldMkLst>
        <pc:spChg chg="mod">
          <ac:chgData name="Katja Dittrich" userId="7fd2e0e7fd3099c6" providerId="LiveId" clId="{05FA9394-3E6B-4549-BA6B-C80CC2BB298B}" dt="2025-01-13T08:33:38.156" v="2" actId="14100"/>
          <ac:spMkLst>
            <pc:docMk/>
            <pc:sldMk cId="0" sldId="261"/>
            <ac:spMk id="10" creationId="{00000000-0000-0000-0000-000000000000}"/>
          </ac:spMkLst>
        </pc:spChg>
        <pc:spChg chg="mod">
          <ac:chgData name="Katja Dittrich" userId="7fd2e0e7fd3099c6" providerId="LiveId" clId="{05FA9394-3E6B-4549-BA6B-C80CC2BB298B}" dt="2025-01-13T08:33:35.821" v="1" actId="14100"/>
          <ac:spMkLst>
            <pc:docMk/>
            <pc:sldMk cId="0" sldId="261"/>
            <ac:spMk id="12" creationId="{00000000-0000-0000-0000-000000000000}"/>
          </ac:spMkLst>
        </pc:spChg>
      </pc:sldChg>
      <pc:sldChg chg="modSp mod">
        <pc:chgData name="Katja Dittrich" userId="7fd2e0e7fd3099c6" providerId="LiveId" clId="{05FA9394-3E6B-4549-BA6B-C80CC2BB298B}" dt="2025-01-13T08:33:44.310" v="3" actId="14100"/>
        <pc:sldMkLst>
          <pc:docMk/>
          <pc:sldMk cId="0" sldId="262"/>
        </pc:sldMkLst>
        <pc:spChg chg="mod">
          <ac:chgData name="Katja Dittrich" userId="7fd2e0e7fd3099c6" providerId="LiveId" clId="{05FA9394-3E6B-4549-BA6B-C80CC2BB298B}" dt="2025-01-13T08:33:44.310" v="3" actId="14100"/>
          <ac:spMkLst>
            <pc:docMk/>
            <pc:sldMk cId="0" sldId="262"/>
            <ac:spMk id="11" creationId="{00000000-0000-0000-0000-000000000000}"/>
          </ac:spMkLst>
        </pc:spChg>
      </pc:sldChg>
      <pc:sldChg chg="modSp mod">
        <pc:chgData name="Katja Dittrich" userId="7fd2e0e7fd3099c6" providerId="LiveId" clId="{05FA9394-3E6B-4549-BA6B-C80CC2BB298B}" dt="2025-01-13T08:33:58.274" v="7" actId="14100"/>
        <pc:sldMkLst>
          <pc:docMk/>
          <pc:sldMk cId="0" sldId="264"/>
        </pc:sldMkLst>
        <pc:spChg chg="mod">
          <ac:chgData name="Katja Dittrich" userId="7fd2e0e7fd3099c6" providerId="LiveId" clId="{05FA9394-3E6B-4549-BA6B-C80CC2BB298B}" dt="2025-01-13T08:33:50.965" v="4" actId="14100"/>
          <ac:spMkLst>
            <pc:docMk/>
            <pc:sldMk cId="0" sldId="264"/>
            <ac:spMk id="10" creationId="{00000000-0000-0000-0000-000000000000}"/>
          </ac:spMkLst>
        </pc:spChg>
        <pc:spChg chg="mod">
          <ac:chgData name="Katja Dittrich" userId="7fd2e0e7fd3099c6" providerId="LiveId" clId="{05FA9394-3E6B-4549-BA6B-C80CC2BB298B}" dt="2025-01-13T08:33:58.274" v="7" actId="14100"/>
          <ac:spMkLst>
            <pc:docMk/>
            <pc:sldMk cId="0" sldId="264"/>
            <ac:spMk id="14" creationId="{00000000-0000-0000-0000-000000000000}"/>
          </ac:spMkLst>
        </pc:spChg>
      </pc:sldChg>
      <pc:sldChg chg="modSp mod">
        <pc:chgData name="Katja Dittrich" userId="7fd2e0e7fd3099c6" providerId="LiveId" clId="{05FA9394-3E6B-4549-BA6B-C80CC2BB298B}" dt="2025-01-13T08:34:15.247" v="9" actId="14100"/>
        <pc:sldMkLst>
          <pc:docMk/>
          <pc:sldMk cId="0" sldId="267"/>
        </pc:sldMkLst>
        <pc:spChg chg="mod">
          <ac:chgData name="Katja Dittrich" userId="7fd2e0e7fd3099c6" providerId="LiveId" clId="{05FA9394-3E6B-4549-BA6B-C80CC2BB298B}" dt="2025-01-13T08:34:10.783" v="8" actId="14100"/>
          <ac:spMkLst>
            <pc:docMk/>
            <pc:sldMk cId="0" sldId="267"/>
            <ac:spMk id="10" creationId="{00000000-0000-0000-0000-000000000000}"/>
          </ac:spMkLst>
        </pc:spChg>
        <pc:spChg chg="mod">
          <ac:chgData name="Katja Dittrich" userId="7fd2e0e7fd3099c6" providerId="LiveId" clId="{05FA9394-3E6B-4549-BA6B-C80CC2BB298B}" dt="2025-01-13T08:34:15.247" v="9" actId="14100"/>
          <ac:spMkLst>
            <pc:docMk/>
            <pc:sldMk cId="0" sldId="267"/>
            <ac:spMk id="1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14663881" y="-558188"/>
            <a:ext cx="3491568" cy="4114800"/>
            <a:chOff x="0" y="0"/>
            <a:chExt cx="4655424" cy="5486400"/>
          </a:xfrm>
        </p:grpSpPr>
        <p:sp>
          <p:nvSpPr>
            <p:cNvPr id="4" name="Freeform 4"/>
            <p:cNvSpPr/>
            <p:nvPr/>
          </p:nvSpPr>
          <p:spPr>
            <a:xfrm>
              <a:off x="0" y="0"/>
              <a:ext cx="4655424" cy="5486400"/>
            </a:xfrm>
            <a:custGeom>
              <a:avLst/>
              <a:gdLst/>
              <a:ahLst/>
              <a:cxnLst/>
              <a:rect l="l" t="t" r="r" b="b"/>
              <a:pathLst>
                <a:path w="4655424" h="5486400">
                  <a:moveTo>
                    <a:pt x="0" y="0"/>
                  </a:moveTo>
                  <a:lnTo>
                    <a:pt x="4655424" y="0"/>
                  </a:lnTo>
                  <a:lnTo>
                    <a:pt x="4655424" y="5486400"/>
                  </a:lnTo>
                  <a:lnTo>
                    <a:pt x="0" y="5486400"/>
                  </a:lnTo>
                  <a:lnTo>
                    <a:pt x="0" y="0"/>
                  </a:lnTo>
                  <a:close/>
                </a:path>
              </a:pathLst>
            </a:custGeom>
            <a:blipFill>
              <a:blip r:embed="rId3"/>
              <a:stretch>
                <a:fillRect/>
              </a:stretch>
            </a:blipFill>
          </p:spPr>
          <p:txBody>
            <a:bodyPr/>
            <a:lstStyle/>
            <a:p>
              <a:endParaRPr lang="de-DE"/>
            </a:p>
          </p:txBody>
        </p:sp>
      </p:grpSp>
      <p:sp>
        <p:nvSpPr>
          <p:cNvPr id="5" name="Freeform 5"/>
          <p:cNvSpPr/>
          <p:nvPr/>
        </p:nvSpPr>
        <p:spPr>
          <a:xfrm>
            <a:off x="650479" y="1640642"/>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 name="Freeform 6"/>
          <p:cNvSpPr/>
          <p:nvPr/>
        </p:nvSpPr>
        <p:spPr>
          <a:xfrm>
            <a:off x="655390" y="4069445"/>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655390" y="6943002"/>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8" name="TextBox 8"/>
          <p:cNvSpPr txBox="1"/>
          <p:nvPr/>
        </p:nvSpPr>
        <p:spPr>
          <a:xfrm>
            <a:off x="15485008" y="1174639"/>
            <a:ext cx="1672450" cy="156654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C2</a:t>
            </a:r>
          </a:p>
        </p:txBody>
      </p:sp>
      <p:sp>
        <p:nvSpPr>
          <p:cNvPr id="9" name="TextBox 9"/>
          <p:cNvSpPr txBox="1"/>
          <p:nvPr/>
        </p:nvSpPr>
        <p:spPr>
          <a:xfrm>
            <a:off x="920911" y="1736614"/>
            <a:ext cx="23983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6" action="ppaction://hlinksldjump"/>
              </a:rPr>
              <a:t>a)</a:t>
            </a:r>
          </a:p>
        </p:txBody>
      </p:sp>
      <p:sp>
        <p:nvSpPr>
          <p:cNvPr id="10" name="TextBox 10"/>
          <p:cNvSpPr txBox="1"/>
          <p:nvPr/>
        </p:nvSpPr>
        <p:spPr>
          <a:xfrm>
            <a:off x="941970" y="4165417"/>
            <a:ext cx="24928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7" action="ppaction://hlinksldjump"/>
              </a:rPr>
              <a:t>b)</a:t>
            </a:r>
          </a:p>
        </p:txBody>
      </p:sp>
      <p:sp>
        <p:nvSpPr>
          <p:cNvPr id="11" name="TextBox 11"/>
          <p:cNvSpPr txBox="1"/>
          <p:nvPr/>
        </p:nvSpPr>
        <p:spPr>
          <a:xfrm>
            <a:off x="946881" y="7038975"/>
            <a:ext cx="244375" cy="504825"/>
          </a:xfrm>
          <a:prstGeom prst="rect">
            <a:avLst/>
          </a:prstGeom>
        </p:spPr>
        <p:txBody>
          <a:bodyPr wrap="square" lIns="0" tIns="0" rIns="0" bIns="0" rtlCol="0" anchor="t">
            <a:spAutoFit/>
          </a:bodyPr>
          <a:lstStyle/>
          <a:p>
            <a:pPr algn="ctr">
              <a:lnSpc>
                <a:spcPts val="4199"/>
              </a:lnSpc>
            </a:pPr>
            <a:r>
              <a:rPr lang="en-US" sz="2999" u="sng" dirty="0">
                <a:solidFill>
                  <a:srgbClr val="000000"/>
                </a:solidFill>
                <a:latin typeface="Pompiere"/>
                <a:ea typeface="Pompiere"/>
                <a:cs typeface="Pompiere"/>
                <a:sym typeface="Pompiere"/>
                <a:hlinkClick r:id="rId8" action="ppaction://hlinksldjump"/>
              </a:rPr>
              <a:t>c)</a:t>
            </a:r>
          </a:p>
        </p:txBody>
      </p:sp>
      <p:sp>
        <p:nvSpPr>
          <p:cNvPr id="12" name="TextBox 12"/>
          <p:cNvSpPr txBox="1"/>
          <p:nvPr/>
        </p:nvSpPr>
        <p:spPr>
          <a:xfrm>
            <a:off x="1757434" y="1122252"/>
            <a:ext cx="12717421" cy="1790700"/>
          </a:xfrm>
          <a:prstGeom prst="rect">
            <a:avLst/>
          </a:prstGeom>
        </p:spPr>
        <p:txBody>
          <a:bodyPr lIns="0" tIns="0" rIns="0" bIns="0" rtlCol="0" anchor="t">
            <a:spAutoFit/>
          </a:bodyPr>
          <a:lstStyle/>
          <a:p>
            <a:pPr algn="l">
              <a:lnSpc>
                <a:spcPts val="3599"/>
              </a:lnSpc>
              <a:spcBef>
                <a:spcPct val="0"/>
              </a:spcBef>
            </a:pPr>
            <a:r>
              <a:rPr lang="en-US" sz="2999">
                <a:solidFill>
                  <a:srgbClr val="000000"/>
                </a:solidFill>
                <a:latin typeface="Pompiere"/>
                <a:ea typeface="Pompiere"/>
                <a:cs typeface="Pompiere"/>
                <a:sym typeface="Pompiere"/>
              </a:rPr>
              <a:t>Rüdiger ist 87 Jahre alt und Paulinas Onkel. Paul hat leider nur eine geringe Rente und kann nicht mehr allein in seiner Wohnung leben, da er auf Hilfe angewiesen ist. Paulina organisiert für Rüdiger ein Zimmer im Pflegeheim. Muss Paulina Unterhalt für ihren Onkel zahlen? Begründen Sie Ihre Antwort! Nennen Sie die gesetzliche Bestimmung!</a:t>
            </a:r>
          </a:p>
        </p:txBody>
      </p:sp>
      <p:sp>
        <p:nvSpPr>
          <p:cNvPr id="13" name="TextBox 13"/>
          <p:cNvSpPr txBox="1"/>
          <p:nvPr/>
        </p:nvSpPr>
        <p:spPr>
          <a:xfrm>
            <a:off x="1757434" y="3352800"/>
            <a:ext cx="15937410" cy="2238375"/>
          </a:xfrm>
          <a:prstGeom prst="rect">
            <a:avLst/>
          </a:prstGeom>
        </p:spPr>
        <p:txBody>
          <a:bodyPr lIns="0" tIns="0" rIns="0" bIns="0" rtlCol="0" anchor="t">
            <a:spAutoFit/>
          </a:bodyPr>
          <a:lstStyle/>
          <a:p>
            <a:pPr algn="l">
              <a:lnSpc>
                <a:spcPts val="3599"/>
              </a:lnSpc>
              <a:spcBef>
                <a:spcPct val="0"/>
              </a:spcBef>
            </a:pPr>
            <a:r>
              <a:rPr lang="en-US" sz="2999">
                <a:solidFill>
                  <a:srgbClr val="000000"/>
                </a:solidFill>
                <a:latin typeface="Pompiere"/>
                <a:ea typeface="Pompiere"/>
                <a:cs typeface="Pompiere"/>
                <a:sym typeface="Pompiere"/>
              </a:rPr>
              <a:t>Es besteht folgender vereinfachter Sachverhalt: Richard ist verpflichtet an seine Ehefrau Trennungsunterhalt und an seine zwei Töchter Kindesunterhalt in Höhe von jeweils 570,00 € zu zahlen. Richard hat aufgrund seines bereinigten Nettoeinkommens folgenden Betrag zur Verfügung: 4.200,00 €. Der Selbstbehalt in Höhe von 1.450,00 € muss berücksichtigt werden. Wieviel Unterhalt zahlt er an die Kinder? Wieviel Unterhalt müsste er der Ehefrau rechnerisch zahlen und in welcher Höhe ist er tatsächlich Leistungsfähig? Begründen Sie, wie Sie auf den Betrag kommen!</a:t>
            </a:r>
          </a:p>
        </p:txBody>
      </p:sp>
      <p:sp>
        <p:nvSpPr>
          <p:cNvPr id="14" name="TextBox 14"/>
          <p:cNvSpPr txBox="1"/>
          <p:nvPr/>
        </p:nvSpPr>
        <p:spPr>
          <a:xfrm>
            <a:off x="1757434" y="6200775"/>
            <a:ext cx="15937410" cy="2238375"/>
          </a:xfrm>
          <a:prstGeom prst="rect">
            <a:avLst/>
          </a:prstGeom>
        </p:spPr>
        <p:txBody>
          <a:bodyPr lIns="0" tIns="0" rIns="0" bIns="0" rtlCol="0" anchor="t">
            <a:spAutoFit/>
          </a:bodyPr>
          <a:lstStyle/>
          <a:p>
            <a:pPr algn="l">
              <a:lnSpc>
                <a:spcPts val="3599"/>
              </a:lnSpc>
              <a:spcBef>
                <a:spcPct val="0"/>
              </a:spcBef>
            </a:pPr>
            <a:r>
              <a:rPr lang="en-US" sz="2999">
                <a:solidFill>
                  <a:srgbClr val="000000"/>
                </a:solidFill>
                <a:latin typeface="Pompiere"/>
                <a:ea typeface="Pompiere"/>
                <a:cs typeface="Pompiere"/>
                <a:sym typeface="Pompiere"/>
              </a:rPr>
              <a:t>Es besteht folgender vereinfachter Sachverhalt: Michael ist verpflichtet an seine Ehefrau Trennungsunterhalt und an seine zwei Söhne Kindesunterhalt in Höhe von jeweils 450,00 € zu zahlen. Michael hat aufgrund seines bereinigten Nettoeinkommens folgenden Betrag zur Verfügung: 2.300,00 €</a:t>
            </a:r>
          </a:p>
          <a:p>
            <a:pPr algn="l">
              <a:lnSpc>
                <a:spcPts val="3599"/>
              </a:lnSpc>
              <a:spcBef>
                <a:spcPct val="0"/>
              </a:spcBef>
            </a:pPr>
            <a:r>
              <a:rPr lang="en-US" sz="2999">
                <a:solidFill>
                  <a:srgbClr val="000000"/>
                </a:solidFill>
                <a:latin typeface="Pompiere"/>
                <a:ea typeface="Pompiere"/>
                <a:cs typeface="Pompiere"/>
                <a:sym typeface="Pompiere"/>
              </a:rPr>
              <a:t>Wieviel Unterhalt zahlt er an die Kinder? Wieviel Unterhalt müsste er der Ehefrau rechnerisch zahlen und in welcher Höhe ist er tatsächlich Leistungsfähig? Begründen Sie, wie Sie auf den Betrag kommen!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362734" y="540275"/>
            <a:ext cx="14255359" cy="2497059"/>
            <a:chOff x="0" y="0"/>
            <a:chExt cx="2208528" cy="386860"/>
          </a:xfrm>
        </p:grpSpPr>
        <p:sp>
          <p:nvSpPr>
            <p:cNvPr id="4" name="Freeform 4"/>
            <p:cNvSpPr/>
            <p:nvPr/>
          </p:nvSpPr>
          <p:spPr>
            <a:xfrm>
              <a:off x="0" y="0"/>
              <a:ext cx="2208528" cy="386860"/>
            </a:xfrm>
            <a:custGeom>
              <a:avLst/>
              <a:gdLst/>
              <a:ahLst/>
              <a:cxnLst/>
              <a:rect l="l" t="t" r="r" b="b"/>
              <a:pathLst>
                <a:path w="2208528" h="386860">
                  <a:moveTo>
                    <a:pt x="12491" y="0"/>
                  </a:moveTo>
                  <a:lnTo>
                    <a:pt x="2196037" y="0"/>
                  </a:lnTo>
                  <a:cubicBezTo>
                    <a:pt x="2202936" y="0"/>
                    <a:pt x="2208528" y="5592"/>
                    <a:pt x="2208528" y="12491"/>
                  </a:cubicBezTo>
                  <a:lnTo>
                    <a:pt x="2208528" y="374369"/>
                  </a:lnTo>
                  <a:cubicBezTo>
                    <a:pt x="2208528" y="381267"/>
                    <a:pt x="2202936" y="386860"/>
                    <a:pt x="2196037" y="386860"/>
                  </a:cubicBezTo>
                  <a:lnTo>
                    <a:pt x="12491" y="386860"/>
                  </a:lnTo>
                  <a:cubicBezTo>
                    <a:pt x="5592" y="386860"/>
                    <a:pt x="0" y="381267"/>
                    <a:pt x="0" y="374369"/>
                  </a:cubicBezTo>
                  <a:lnTo>
                    <a:pt x="0" y="12491"/>
                  </a:lnTo>
                  <a:cubicBezTo>
                    <a:pt x="0" y="5592"/>
                    <a:pt x="5592" y="0"/>
                    <a:pt x="12491" y="0"/>
                  </a:cubicBezTo>
                  <a:close/>
                </a:path>
              </a:pathLst>
            </a:custGeom>
            <a:blipFill>
              <a:blip r:embed="rId3"/>
              <a:stretch>
                <a:fillRect t="-140533" b="-140533"/>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C2e</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630308" y="726839"/>
            <a:ext cx="13720213" cy="21240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mpiere"/>
                <a:ea typeface="Pompiere"/>
                <a:cs typeface="Pompiere"/>
                <a:sym typeface="Pompiere"/>
              </a:rPr>
              <a:t>Es besteht folgender vereinfachter Sachverhalt: Konstantin und Ricarda leben getrennt. Konstantin hat aufgrund seines bereinigten Nettoeinkommens folgenden Betrag zur Verfügung: 3.700,00 €. Ricarda hat aufgrund ihres bereinigten Nettoeinkommens folgenden Betrag zur Verfügung: 3.500,00 €. Der Selbstbehalt in Höhe von 1.450,00 € muss berücksichtigt werden. Wer ist hier unterhaltspflichtig?</a:t>
            </a:r>
          </a:p>
        </p:txBody>
      </p:sp>
      <p:sp>
        <p:nvSpPr>
          <p:cNvPr id="10" name="TextBox 10"/>
          <p:cNvSpPr txBox="1"/>
          <p:nvPr/>
        </p:nvSpPr>
        <p:spPr>
          <a:xfrm>
            <a:off x="3630308" y="4225925"/>
            <a:ext cx="13987786" cy="1739900"/>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hier ist keiner der Ehegatten unterhaltsberechtigt, da beide nicht außerstande sind, sich selbst zu unterhalten </a:t>
            </a:r>
          </a:p>
        </p:txBody>
      </p:sp>
      <p:sp>
        <p:nvSpPr>
          <p:cNvPr id="11" name="TextBox 11"/>
          <p:cNvSpPr txBox="1"/>
          <p:nvPr/>
        </p:nvSpPr>
        <p:spPr>
          <a:xfrm>
            <a:off x="3630308" y="6225103"/>
            <a:ext cx="2803847"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 1602 BGB)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362734" y="540275"/>
            <a:ext cx="14255359" cy="3530844"/>
            <a:chOff x="0" y="0"/>
            <a:chExt cx="2208528" cy="547020"/>
          </a:xfrm>
        </p:grpSpPr>
        <p:sp>
          <p:nvSpPr>
            <p:cNvPr id="4" name="Freeform 4"/>
            <p:cNvSpPr/>
            <p:nvPr/>
          </p:nvSpPr>
          <p:spPr>
            <a:xfrm>
              <a:off x="0" y="0"/>
              <a:ext cx="2208528" cy="547020"/>
            </a:xfrm>
            <a:custGeom>
              <a:avLst/>
              <a:gdLst/>
              <a:ahLst/>
              <a:cxnLst/>
              <a:rect l="l" t="t" r="r" b="b"/>
              <a:pathLst>
                <a:path w="2208528" h="547020">
                  <a:moveTo>
                    <a:pt x="12491" y="0"/>
                  </a:moveTo>
                  <a:lnTo>
                    <a:pt x="2196037" y="0"/>
                  </a:lnTo>
                  <a:cubicBezTo>
                    <a:pt x="2202936" y="0"/>
                    <a:pt x="2208528" y="5592"/>
                    <a:pt x="2208528" y="12491"/>
                  </a:cubicBezTo>
                  <a:lnTo>
                    <a:pt x="2208528" y="534529"/>
                  </a:lnTo>
                  <a:cubicBezTo>
                    <a:pt x="2208528" y="541428"/>
                    <a:pt x="2202936" y="547020"/>
                    <a:pt x="2196037" y="547020"/>
                  </a:cubicBezTo>
                  <a:lnTo>
                    <a:pt x="12491" y="547020"/>
                  </a:lnTo>
                  <a:cubicBezTo>
                    <a:pt x="5592" y="547020"/>
                    <a:pt x="0" y="541428"/>
                    <a:pt x="0" y="534529"/>
                  </a:cubicBezTo>
                  <a:lnTo>
                    <a:pt x="0" y="12491"/>
                  </a:lnTo>
                  <a:cubicBezTo>
                    <a:pt x="0" y="5592"/>
                    <a:pt x="5592" y="0"/>
                    <a:pt x="12491" y="0"/>
                  </a:cubicBezTo>
                  <a:close/>
                </a:path>
              </a:pathLst>
            </a:custGeom>
            <a:blipFill>
              <a:blip r:embed="rId3"/>
              <a:stretch>
                <a:fillRect t="-84747" b="-84747"/>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C2f</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614811" y="676923"/>
            <a:ext cx="13751207" cy="31908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mpiere"/>
                <a:ea typeface="Pompiere"/>
                <a:cs typeface="Pompiere"/>
                <a:sym typeface="Pompiere"/>
              </a:rPr>
              <a:t>Es besteht folgender vereinfachter Sachverhalt: Bernd ist verpflichtet an seine Ehefrau Trennungsunterhalt und an seinen Sohn Kindes-unterhalt in Höhe von jeweils 430,00 € zu zahlen. Bernd hat aufgrund seines bereinigten Nettoeinkommens folgenden Betrag zur Verfügung: 2.800,00 €. Der Selbst-behalt in Höhe von 1.450,00 € muss berücksichtigt werden. Seine Ehefrau Maria hat ein bereinigtes Nettoeinkommen von 850,00 €.</a:t>
            </a:r>
          </a:p>
          <a:p>
            <a:pPr algn="l">
              <a:lnSpc>
                <a:spcPts val="4200"/>
              </a:lnSpc>
              <a:spcBef>
                <a:spcPct val="0"/>
              </a:spcBef>
            </a:pPr>
            <a:r>
              <a:rPr lang="en-US" sz="3000">
                <a:solidFill>
                  <a:srgbClr val="000000"/>
                </a:solidFill>
                <a:latin typeface="Pompiere"/>
                <a:ea typeface="Pompiere"/>
                <a:cs typeface="Pompiere"/>
                <a:sym typeface="Pompiere"/>
              </a:rPr>
              <a:t>Wieviel Unterhalt zahlt er an die Kinder? Wieviel Unterhalt müsste er der Ehefrau rechnerisch zahlen und in welcher Höhe ist er tatsächlich Leistungsfähig? Begründen Sie, wie Sie auf den Betrag kommen!</a:t>
            </a:r>
          </a:p>
        </p:txBody>
      </p:sp>
      <p:sp>
        <p:nvSpPr>
          <p:cNvPr id="10" name="TextBox 10"/>
          <p:cNvSpPr txBox="1"/>
          <p:nvPr/>
        </p:nvSpPr>
        <p:spPr>
          <a:xfrm>
            <a:off x="1028700" y="4850371"/>
            <a:ext cx="2099444"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Unterhalt: </a:t>
            </a:r>
          </a:p>
        </p:txBody>
      </p:sp>
      <p:sp>
        <p:nvSpPr>
          <p:cNvPr id="11" name="TextBox 11"/>
          <p:cNvSpPr txBox="1"/>
          <p:nvPr/>
        </p:nvSpPr>
        <p:spPr>
          <a:xfrm>
            <a:off x="5333191" y="7280791"/>
            <a:ext cx="8163074"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tatsächlich: 877,50 € - voll leistungsfähig</a:t>
            </a:r>
          </a:p>
        </p:txBody>
      </p:sp>
      <p:sp>
        <p:nvSpPr>
          <p:cNvPr id="12" name="TextBox 12"/>
          <p:cNvSpPr txBox="1"/>
          <p:nvPr/>
        </p:nvSpPr>
        <p:spPr>
          <a:xfrm>
            <a:off x="5333191" y="4850371"/>
            <a:ext cx="2055986"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430,00 €</a:t>
            </a:r>
          </a:p>
        </p:txBody>
      </p:sp>
      <p:sp>
        <p:nvSpPr>
          <p:cNvPr id="13" name="TextBox 13"/>
          <p:cNvSpPr txBox="1"/>
          <p:nvPr/>
        </p:nvSpPr>
        <p:spPr>
          <a:xfrm>
            <a:off x="1028700" y="6064766"/>
            <a:ext cx="3973339"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Trennungsunterhalt: </a:t>
            </a:r>
          </a:p>
        </p:txBody>
      </p:sp>
      <p:sp>
        <p:nvSpPr>
          <p:cNvPr id="14" name="TextBox 14"/>
          <p:cNvSpPr txBox="1"/>
          <p:nvPr/>
        </p:nvSpPr>
        <p:spPr>
          <a:xfrm>
            <a:off x="5333191" y="6064766"/>
            <a:ext cx="4686449"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rechnerisch = 877,50 €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362734" y="540275"/>
            <a:ext cx="14255359" cy="3530844"/>
            <a:chOff x="0" y="0"/>
            <a:chExt cx="2208528" cy="547020"/>
          </a:xfrm>
        </p:grpSpPr>
        <p:sp>
          <p:nvSpPr>
            <p:cNvPr id="4" name="Freeform 4"/>
            <p:cNvSpPr/>
            <p:nvPr/>
          </p:nvSpPr>
          <p:spPr>
            <a:xfrm>
              <a:off x="0" y="0"/>
              <a:ext cx="2208528" cy="547020"/>
            </a:xfrm>
            <a:custGeom>
              <a:avLst/>
              <a:gdLst/>
              <a:ahLst/>
              <a:cxnLst/>
              <a:rect l="l" t="t" r="r" b="b"/>
              <a:pathLst>
                <a:path w="2208528" h="547020">
                  <a:moveTo>
                    <a:pt x="12491" y="0"/>
                  </a:moveTo>
                  <a:lnTo>
                    <a:pt x="2196037" y="0"/>
                  </a:lnTo>
                  <a:cubicBezTo>
                    <a:pt x="2202936" y="0"/>
                    <a:pt x="2208528" y="5592"/>
                    <a:pt x="2208528" y="12491"/>
                  </a:cubicBezTo>
                  <a:lnTo>
                    <a:pt x="2208528" y="534529"/>
                  </a:lnTo>
                  <a:cubicBezTo>
                    <a:pt x="2208528" y="541428"/>
                    <a:pt x="2202936" y="547020"/>
                    <a:pt x="2196037" y="547020"/>
                  </a:cubicBezTo>
                  <a:lnTo>
                    <a:pt x="12491" y="547020"/>
                  </a:lnTo>
                  <a:cubicBezTo>
                    <a:pt x="5592" y="547020"/>
                    <a:pt x="0" y="541428"/>
                    <a:pt x="0" y="534529"/>
                  </a:cubicBezTo>
                  <a:lnTo>
                    <a:pt x="0" y="12491"/>
                  </a:lnTo>
                  <a:cubicBezTo>
                    <a:pt x="0" y="5592"/>
                    <a:pt x="5592" y="0"/>
                    <a:pt x="12491" y="0"/>
                  </a:cubicBezTo>
                  <a:close/>
                </a:path>
              </a:pathLst>
            </a:custGeom>
            <a:blipFill>
              <a:blip r:embed="rId3"/>
              <a:stretch>
                <a:fillRect t="-84747" b="-84747"/>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C2f</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614811" y="676923"/>
            <a:ext cx="13751207" cy="31908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mpiere"/>
                <a:ea typeface="Pompiere"/>
                <a:cs typeface="Pompiere"/>
                <a:sym typeface="Pompiere"/>
              </a:rPr>
              <a:t>Es besteht folgender vereinfachter Sachverhalt: Bernd ist verpflichtet an seine Ehefrau Trennungsunterhalt und an seinen Sohn Kindes-unterhalt in Höhe von jeweils 430,00 € zu zahlen. Bernd hat aufgrund seines bereinigten Nettoeinkommens folgenden Betrag zur Verfügung: 2.800,00 €. Der Selbst-behalt in Höhe von 1.450,00 € muss berücksichtigt werden. Seine Ehefrau Maria hat ein bereinigtes Nettoeinkommen von 850,00 €.</a:t>
            </a:r>
          </a:p>
          <a:p>
            <a:pPr algn="l">
              <a:lnSpc>
                <a:spcPts val="4200"/>
              </a:lnSpc>
              <a:spcBef>
                <a:spcPct val="0"/>
              </a:spcBef>
            </a:pPr>
            <a:r>
              <a:rPr lang="en-US" sz="3000">
                <a:solidFill>
                  <a:srgbClr val="000000"/>
                </a:solidFill>
                <a:latin typeface="Pompiere"/>
                <a:ea typeface="Pompiere"/>
                <a:cs typeface="Pompiere"/>
                <a:sym typeface="Pompiere"/>
              </a:rPr>
              <a:t>Wieviel Unterhalt zahlt er an die Kinder? Wieviel Unterhalt müsste er der Ehefrau rechnerisch zahlen und in welcher Höhe ist er tatsächlich Leistungsfähig? Begründen Sie, wie Sie auf den Betrag kommen!</a:t>
            </a:r>
          </a:p>
        </p:txBody>
      </p:sp>
      <p:sp>
        <p:nvSpPr>
          <p:cNvPr id="10" name="TextBox 10"/>
          <p:cNvSpPr txBox="1"/>
          <p:nvPr/>
        </p:nvSpPr>
        <p:spPr>
          <a:xfrm>
            <a:off x="560318" y="3251373"/>
            <a:ext cx="2550341" cy="830580"/>
          </a:xfrm>
          <a:prstGeom prst="rect">
            <a:avLst/>
          </a:prstGeom>
        </p:spPr>
        <p:txBody>
          <a:bodyPr wrap="square" lIns="0" tIns="0" rIns="0" bIns="0" rtlCol="0" anchor="t">
            <a:spAutoFit/>
          </a:bodyPr>
          <a:lstStyle/>
          <a:p>
            <a:pPr algn="l">
              <a:lnSpc>
                <a:spcPts val="6719"/>
              </a:lnSpc>
              <a:spcBef>
                <a:spcPct val="0"/>
              </a:spcBef>
            </a:pPr>
            <a:r>
              <a:rPr lang="en-US" sz="4800" dirty="0" err="1">
                <a:solidFill>
                  <a:srgbClr val="000000"/>
                </a:solidFill>
                <a:latin typeface="Pompiere"/>
                <a:ea typeface="Pompiere"/>
                <a:cs typeface="Pompiere"/>
                <a:sym typeface="Pompiere"/>
              </a:rPr>
              <a:t>Rechenweg</a:t>
            </a:r>
            <a:r>
              <a:rPr lang="en-US" sz="4800" dirty="0">
                <a:solidFill>
                  <a:srgbClr val="000000"/>
                </a:solidFill>
                <a:latin typeface="Pompiere"/>
                <a:ea typeface="Pompiere"/>
                <a:cs typeface="Pompiere"/>
                <a:sym typeface="Pompiere"/>
              </a:rPr>
              <a:t>:</a:t>
            </a:r>
          </a:p>
        </p:txBody>
      </p:sp>
      <p:sp>
        <p:nvSpPr>
          <p:cNvPr id="11" name="TextBox 11"/>
          <p:cNvSpPr txBox="1"/>
          <p:nvPr/>
        </p:nvSpPr>
        <p:spPr>
          <a:xfrm>
            <a:off x="560318" y="7174230"/>
            <a:ext cx="12593836"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2.800,00 € abzüglich Selbstbehalt von 1.450,00 € = 1.350,00 €</a:t>
            </a:r>
          </a:p>
        </p:txBody>
      </p:sp>
      <p:sp>
        <p:nvSpPr>
          <p:cNvPr id="12" name="TextBox 12"/>
          <p:cNvSpPr txBox="1"/>
          <p:nvPr/>
        </p:nvSpPr>
        <p:spPr>
          <a:xfrm>
            <a:off x="560318" y="4279900"/>
            <a:ext cx="6413004"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rechnerischer Trennungsunterhalt: </a:t>
            </a:r>
          </a:p>
        </p:txBody>
      </p:sp>
      <p:sp>
        <p:nvSpPr>
          <p:cNvPr id="13" name="TextBox 13"/>
          <p:cNvSpPr txBox="1"/>
          <p:nvPr/>
        </p:nvSpPr>
        <p:spPr>
          <a:xfrm>
            <a:off x="6973322" y="4272982"/>
            <a:ext cx="9840516"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45 % von 2.800,00 € abzüglich Einkommen Ehefrau </a:t>
            </a:r>
          </a:p>
        </p:txBody>
      </p:sp>
      <p:sp>
        <p:nvSpPr>
          <p:cNvPr id="14" name="TextBox 14"/>
          <p:cNvSpPr txBox="1"/>
          <p:nvPr/>
        </p:nvSpPr>
        <p:spPr>
          <a:xfrm>
            <a:off x="560318" y="5305425"/>
            <a:ext cx="17259300" cy="1678305"/>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850,00 € = 877,50 € - (2.800,00 € - 850,00 € = 1.950,00 €; 45 % von 1.950,00 € = 877,50 €)</a:t>
            </a:r>
          </a:p>
        </p:txBody>
      </p:sp>
      <p:sp>
        <p:nvSpPr>
          <p:cNvPr id="15" name="TextBox 15"/>
          <p:cNvSpPr txBox="1"/>
          <p:nvPr/>
        </p:nvSpPr>
        <p:spPr>
          <a:xfrm>
            <a:off x="560318" y="8214360"/>
            <a:ext cx="7558683"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abzüglich Kindesunterhalt von 430,00 €</a:t>
            </a:r>
          </a:p>
        </p:txBody>
      </p:sp>
      <p:sp>
        <p:nvSpPr>
          <p:cNvPr id="16" name="TextBox 16"/>
          <p:cNvSpPr txBox="1"/>
          <p:nvPr/>
        </p:nvSpPr>
        <p:spPr>
          <a:xfrm>
            <a:off x="499431" y="9153525"/>
            <a:ext cx="14717188" cy="830580"/>
          </a:xfrm>
          <a:prstGeom prst="rect">
            <a:avLst/>
          </a:prstGeom>
        </p:spPr>
        <p:txBody>
          <a:bodyPr wrap="square" lIns="0" tIns="0" rIns="0" bIns="0" rtlCol="0" anchor="t">
            <a:spAutoFit/>
          </a:bodyPr>
          <a:lstStyle/>
          <a:p>
            <a:pPr algn="l">
              <a:lnSpc>
                <a:spcPts val="6719"/>
              </a:lnSpc>
              <a:spcBef>
                <a:spcPct val="0"/>
              </a:spcBef>
            </a:pPr>
            <a:r>
              <a:rPr lang="en-US" sz="4800" dirty="0">
                <a:solidFill>
                  <a:srgbClr val="000000"/>
                </a:solidFill>
                <a:latin typeface="Pompiere"/>
                <a:ea typeface="Pompiere"/>
                <a:cs typeface="Pompiere"/>
                <a:sym typeface="Pompiere"/>
              </a:rPr>
              <a:t>Rest = 920,00 € (</a:t>
            </a:r>
            <a:r>
              <a:rPr lang="en-US" sz="4800" dirty="0" err="1">
                <a:solidFill>
                  <a:srgbClr val="000000"/>
                </a:solidFill>
                <a:latin typeface="Pompiere"/>
                <a:ea typeface="Pompiere"/>
                <a:cs typeface="Pompiere"/>
                <a:sym typeface="Pompiere"/>
              </a:rPr>
              <a:t>Ehefrau</a:t>
            </a:r>
            <a:r>
              <a:rPr lang="en-US" sz="4800" dirty="0">
                <a:solidFill>
                  <a:srgbClr val="000000"/>
                </a:solidFill>
                <a:latin typeface="Pompiere"/>
                <a:ea typeface="Pompiere"/>
                <a:cs typeface="Pompiere"/>
                <a:sym typeface="Pompiere"/>
              </a:rPr>
              <a:t>: </a:t>
            </a:r>
            <a:r>
              <a:rPr lang="en-US" sz="4800" dirty="0" err="1">
                <a:solidFill>
                  <a:srgbClr val="000000"/>
                </a:solidFill>
                <a:latin typeface="Pompiere"/>
                <a:ea typeface="Pompiere"/>
                <a:cs typeface="Pompiere"/>
                <a:sym typeface="Pompiere"/>
              </a:rPr>
              <a:t>daher</a:t>
            </a:r>
            <a:r>
              <a:rPr lang="en-US" sz="4800" dirty="0">
                <a:solidFill>
                  <a:srgbClr val="000000"/>
                </a:solidFill>
                <a:latin typeface="Pompiere"/>
                <a:ea typeface="Pompiere"/>
                <a:cs typeface="Pompiere"/>
                <a:sym typeface="Pompiere"/>
              </a:rPr>
              <a:t> </a:t>
            </a:r>
            <a:r>
              <a:rPr lang="en-US" sz="4800" dirty="0" err="1">
                <a:solidFill>
                  <a:srgbClr val="000000"/>
                </a:solidFill>
                <a:latin typeface="Pompiere"/>
                <a:ea typeface="Pompiere"/>
                <a:cs typeface="Pompiere"/>
                <a:sym typeface="Pompiere"/>
              </a:rPr>
              <a:t>Leistungsfähigkeit</a:t>
            </a:r>
            <a:r>
              <a:rPr lang="en-US" sz="4800" dirty="0">
                <a:solidFill>
                  <a:srgbClr val="000000"/>
                </a:solidFill>
                <a:latin typeface="Pompiere"/>
                <a:ea typeface="Pompiere"/>
                <a:cs typeface="Pompiere"/>
                <a:sym typeface="Pompiere"/>
              </a:rPr>
              <a:t> in </a:t>
            </a:r>
            <a:r>
              <a:rPr lang="en-US" sz="4800" dirty="0" err="1">
                <a:solidFill>
                  <a:srgbClr val="000000"/>
                </a:solidFill>
                <a:latin typeface="Pompiere"/>
                <a:ea typeface="Pompiere"/>
                <a:cs typeface="Pompiere"/>
                <a:sym typeface="Pompiere"/>
              </a:rPr>
              <a:t>Höhe</a:t>
            </a:r>
            <a:r>
              <a:rPr lang="en-US" sz="4800" dirty="0">
                <a:solidFill>
                  <a:srgbClr val="000000"/>
                </a:solidFill>
                <a:latin typeface="Pompiere"/>
                <a:ea typeface="Pompiere"/>
                <a:cs typeface="Pompiere"/>
                <a:sym typeface="Pompiere"/>
              </a:rPr>
              <a:t> von 877,50 €)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14663881" y="-558188"/>
            <a:ext cx="3491568" cy="4114800"/>
            <a:chOff x="0" y="0"/>
            <a:chExt cx="4655424" cy="5486400"/>
          </a:xfrm>
        </p:grpSpPr>
        <p:sp>
          <p:nvSpPr>
            <p:cNvPr id="4" name="Freeform 4"/>
            <p:cNvSpPr/>
            <p:nvPr/>
          </p:nvSpPr>
          <p:spPr>
            <a:xfrm>
              <a:off x="0" y="0"/>
              <a:ext cx="4655424" cy="5486400"/>
            </a:xfrm>
            <a:custGeom>
              <a:avLst/>
              <a:gdLst/>
              <a:ahLst/>
              <a:cxnLst/>
              <a:rect l="l" t="t" r="r" b="b"/>
              <a:pathLst>
                <a:path w="4655424" h="5486400">
                  <a:moveTo>
                    <a:pt x="0" y="0"/>
                  </a:moveTo>
                  <a:lnTo>
                    <a:pt x="4655424" y="0"/>
                  </a:lnTo>
                  <a:lnTo>
                    <a:pt x="4655424" y="5486400"/>
                  </a:lnTo>
                  <a:lnTo>
                    <a:pt x="0" y="5486400"/>
                  </a:lnTo>
                  <a:lnTo>
                    <a:pt x="0" y="0"/>
                  </a:lnTo>
                  <a:close/>
                </a:path>
              </a:pathLst>
            </a:custGeom>
            <a:blipFill>
              <a:blip r:embed="rId3"/>
              <a:stretch>
                <a:fillRect/>
              </a:stretch>
            </a:blipFill>
          </p:spPr>
          <p:txBody>
            <a:bodyPr/>
            <a:lstStyle/>
            <a:p>
              <a:endParaRPr lang="de-DE"/>
            </a:p>
          </p:txBody>
        </p:sp>
      </p:grpSp>
      <p:sp>
        <p:nvSpPr>
          <p:cNvPr id="5" name="Freeform 5"/>
          <p:cNvSpPr/>
          <p:nvPr/>
        </p:nvSpPr>
        <p:spPr>
          <a:xfrm>
            <a:off x="636824" y="2364223"/>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 name="Freeform 6"/>
          <p:cNvSpPr/>
          <p:nvPr/>
        </p:nvSpPr>
        <p:spPr>
          <a:xfrm>
            <a:off x="636824" y="4766540"/>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655390" y="6943002"/>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8" name="TextBox 8"/>
          <p:cNvSpPr txBox="1"/>
          <p:nvPr/>
        </p:nvSpPr>
        <p:spPr>
          <a:xfrm>
            <a:off x="15485008" y="1174639"/>
            <a:ext cx="1672450" cy="156654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C2</a:t>
            </a:r>
          </a:p>
        </p:txBody>
      </p:sp>
      <p:sp>
        <p:nvSpPr>
          <p:cNvPr id="9" name="TextBox 9"/>
          <p:cNvSpPr txBox="1"/>
          <p:nvPr/>
        </p:nvSpPr>
        <p:spPr>
          <a:xfrm>
            <a:off x="927013" y="7082155"/>
            <a:ext cx="203374"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6" action="ppaction://hlinksldjump"/>
              </a:rPr>
              <a:t>f)</a:t>
            </a:r>
          </a:p>
        </p:txBody>
      </p:sp>
      <p:sp>
        <p:nvSpPr>
          <p:cNvPr id="10" name="TextBox 10"/>
          <p:cNvSpPr txBox="1"/>
          <p:nvPr/>
        </p:nvSpPr>
        <p:spPr>
          <a:xfrm>
            <a:off x="890401" y="2460196"/>
            <a:ext cx="24928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7" action="ppaction://hlinksldjump"/>
              </a:rPr>
              <a:t>d)</a:t>
            </a:r>
          </a:p>
        </p:txBody>
      </p:sp>
      <p:sp>
        <p:nvSpPr>
          <p:cNvPr id="11" name="TextBox 11"/>
          <p:cNvSpPr txBox="1"/>
          <p:nvPr/>
        </p:nvSpPr>
        <p:spPr>
          <a:xfrm>
            <a:off x="913619" y="4862512"/>
            <a:ext cx="239985"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8" action="ppaction://hlinksldjump"/>
              </a:rPr>
              <a:t>e)</a:t>
            </a:r>
          </a:p>
        </p:txBody>
      </p:sp>
      <p:sp>
        <p:nvSpPr>
          <p:cNvPr id="12" name="TextBox 12"/>
          <p:cNvSpPr txBox="1"/>
          <p:nvPr/>
        </p:nvSpPr>
        <p:spPr>
          <a:xfrm>
            <a:off x="1723540" y="945244"/>
            <a:ext cx="12705383" cy="2957830"/>
          </a:xfrm>
          <a:prstGeom prst="rect">
            <a:avLst/>
          </a:prstGeom>
        </p:spPr>
        <p:txBody>
          <a:bodyPr lIns="0" tIns="0" rIns="0" bIns="0" rtlCol="0" anchor="t">
            <a:spAutoFit/>
          </a:bodyPr>
          <a:lstStyle/>
          <a:p>
            <a:pPr algn="l">
              <a:lnSpc>
                <a:spcPts val="3919"/>
              </a:lnSpc>
              <a:spcBef>
                <a:spcPct val="0"/>
              </a:spcBef>
            </a:pPr>
            <a:r>
              <a:rPr lang="en-US" sz="2799">
                <a:solidFill>
                  <a:srgbClr val="000000"/>
                </a:solidFill>
                <a:latin typeface="Pompiere"/>
                <a:ea typeface="Pompiere"/>
                <a:cs typeface="Pompiere"/>
                <a:sym typeface="Pompiere"/>
              </a:rPr>
              <a:t>Es besteht folgender vereinfachter Sachverhalt: Christian ist verpflichtet an seine Ehefrau Anna Trennungsunterhalt </a:t>
            </a:r>
          </a:p>
          <a:p>
            <a:pPr algn="l">
              <a:lnSpc>
                <a:spcPts val="3919"/>
              </a:lnSpc>
              <a:spcBef>
                <a:spcPct val="0"/>
              </a:spcBef>
            </a:pPr>
            <a:r>
              <a:rPr lang="en-US" sz="2799">
                <a:solidFill>
                  <a:srgbClr val="000000"/>
                </a:solidFill>
                <a:latin typeface="Pompiere"/>
                <a:ea typeface="Pompiere"/>
                <a:cs typeface="Pompiere"/>
                <a:sym typeface="Pompiere"/>
              </a:rPr>
              <a:t>und an seinen Sohn Kindesunterhalt in Höhe von 480,00 € zu zahlen. Christian hat aufgrund seines bereinigten </a:t>
            </a:r>
          </a:p>
          <a:p>
            <a:pPr algn="l">
              <a:lnSpc>
                <a:spcPts val="3919"/>
              </a:lnSpc>
              <a:spcBef>
                <a:spcPct val="0"/>
              </a:spcBef>
            </a:pPr>
            <a:r>
              <a:rPr lang="en-US" sz="2799">
                <a:solidFill>
                  <a:srgbClr val="000000"/>
                </a:solidFill>
                <a:latin typeface="Pompiere"/>
                <a:ea typeface="Pompiere"/>
                <a:cs typeface="Pompiere"/>
                <a:sym typeface="Pompiere"/>
              </a:rPr>
              <a:t>Nettoeinkommens folgenden Betrag zur Verfügung: 3.550,00 €. Der Selbstbehalt in Höhe von 1450,00 € muss </a:t>
            </a:r>
          </a:p>
          <a:p>
            <a:pPr algn="l">
              <a:lnSpc>
                <a:spcPts val="3919"/>
              </a:lnSpc>
              <a:spcBef>
                <a:spcPct val="0"/>
              </a:spcBef>
            </a:pPr>
            <a:r>
              <a:rPr lang="en-US" sz="2799">
                <a:solidFill>
                  <a:srgbClr val="000000"/>
                </a:solidFill>
                <a:latin typeface="Pompiere"/>
                <a:ea typeface="Pompiere"/>
                <a:cs typeface="Pompiere"/>
                <a:sym typeface="Pompiere"/>
              </a:rPr>
              <a:t>berücksichtigt werden. Seine Ehefrau Anna hat aufgrund seines bereinigten Nettoeinkommens folgenden Betrag zur </a:t>
            </a:r>
          </a:p>
          <a:p>
            <a:pPr algn="l">
              <a:lnSpc>
                <a:spcPts val="3919"/>
              </a:lnSpc>
              <a:spcBef>
                <a:spcPct val="0"/>
              </a:spcBef>
            </a:pPr>
            <a:r>
              <a:rPr lang="en-US" sz="2799">
                <a:solidFill>
                  <a:srgbClr val="000000"/>
                </a:solidFill>
                <a:latin typeface="Pompiere"/>
                <a:ea typeface="Pompiere"/>
                <a:cs typeface="Pompiere"/>
                <a:sym typeface="Pompiere"/>
              </a:rPr>
              <a:t>Verfügung: 950,00 €. Wieviel Unterhalt zahlt er an die Kinder? Wieviel Unterhalt müsste er der Ehefrau rechnerisch </a:t>
            </a:r>
          </a:p>
          <a:p>
            <a:pPr algn="l">
              <a:lnSpc>
                <a:spcPts val="3919"/>
              </a:lnSpc>
              <a:spcBef>
                <a:spcPct val="0"/>
              </a:spcBef>
            </a:pPr>
            <a:r>
              <a:rPr lang="en-US" sz="2799">
                <a:solidFill>
                  <a:srgbClr val="000000"/>
                </a:solidFill>
                <a:latin typeface="Pompiere"/>
                <a:ea typeface="Pompiere"/>
                <a:cs typeface="Pompiere"/>
                <a:sym typeface="Pompiere"/>
              </a:rPr>
              <a:t>zahlen und in welcher Höhe ist er tatsächlich Leistungsfähig? Begründen Sie, wie Sie auf den Betrag kommen!</a:t>
            </a:r>
          </a:p>
        </p:txBody>
      </p:sp>
      <p:sp>
        <p:nvSpPr>
          <p:cNvPr id="13" name="TextBox 13"/>
          <p:cNvSpPr txBox="1"/>
          <p:nvPr/>
        </p:nvSpPr>
        <p:spPr>
          <a:xfrm>
            <a:off x="1723540" y="4378960"/>
            <a:ext cx="16208567" cy="1471930"/>
          </a:xfrm>
          <a:prstGeom prst="rect">
            <a:avLst/>
          </a:prstGeom>
        </p:spPr>
        <p:txBody>
          <a:bodyPr lIns="0" tIns="0" rIns="0" bIns="0" rtlCol="0" anchor="t">
            <a:spAutoFit/>
          </a:bodyPr>
          <a:lstStyle/>
          <a:p>
            <a:pPr algn="l">
              <a:lnSpc>
                <a:spcPts val="3919"/>
              </a:lnSpc>
              <a:spcBef>
                <a:spcPct val="0"/>
              </a:spcBef>
            </a:pPr>
            <a:r>
              <a:rPr lang="en-US" sz="2799">
                <a:solidFill>
                  <a:srgbClr val="000000"/>
                </a:solidFill>
                <a:latin typeface="Pompiere"/>
                <a:ea typeface="Pompiere"/>
                <a:cs typeface="Pompiere"/>
                <a:sym typeface="Pompiere"/>
              </a:rPr>
              <a:t>Es besteht folgender vereinfachter Sachverhalt: Konstantin und Ricarda leben getrennt. Konstantin hat aufgrund seines bereinigten Nettoeinkommens folgenden Betrag zur Verfügung: 3.700,00 €. Ricarda hat aufgrund ihres bereinigten Nettoeinkommens folgenden Betrag zur Verfügung: 3.500,00 €. Der Selbstbehalt in Höhe von 1450,00 € muss berücksichtigt werden. Wer ist hier unterhaltspflichtig?</a:t>
            </a:r>
          </a:p>
        </p:txBody>
      </p:sp>
      <p:sp>
        <p:nvSpPr>
          <p:cNvPr id="14" name="TextBox 14"/>
          <p:cNvSpPr txBox="1"/>
          <p:nvPr/>
        </p:nvSpPr>
        <p:spPr>
          <a:xfrm>
            <a:off x="1723540" y="6327140"/>
            <a:ext cx="16208567" cy="2462530"/>
          </a:xfrm>
          <a:prstGeom prst="rect">
            <a:avLst/>
          </a:prstGeom>
        </p:spPr>
        <p:txBody>
          <a:bodyPr lIns="0" tIns="0" rIns="0" bIns="0" rtlCol="0" anchor="t">
            <a:spAutoFit/>
          </a:bodyPr>
          <a:lstStyle/>
          <a:p>
            <a:pPr algn="l">
              <a:lnSpc>
                <a:spcPts val="3919"/>
              </a:lnSpc>
              <a:spcBef>
                <a:spcPct val="0"/>
              </a:spcBef>
            </a:pPr>
            <a:r>
              <a:rPr lang="en-US" sz="2799">
                <a:solidFill>
                  <a:srgbClr val="000000"/>
                </a:solidFill>
                <a:latin typeface="Pompiere"/>
                <a:ea typeface="Pompiere"/>
                <a:cs typeface="Pompiere"/>
                <a:sym typeface="Pompiere"/>
              </a:rPr>
              <a:t>Es besteht folgender vereinfachter Sachverhalt: Bernd ist verpflichtet an seine Ehefrau Trennungsunterhalt und an seinen Sohn Kindes-unterhalt in Höhe von jeweils 430,00 € zu zahlen. Bernd hat aufgrund seines bereinigten Nettoeinkommens folgenden Betrag zur Verfügung: 2.800,00 €. Der Selbst-behalt in Höhe von 1450,00 € muss berücksichtigt werden. Seine Ehefrau Maria hat ein bereinigtes Nettoeinkommen von 850,00 €.</a:t>
            </a:r>
          </a:p>
          <a:p>
            <a:pPr algn="l">
              <a:lnSpc>
                <a:spcPts val="3919"/>
              </a:lnSpc>
              <a:spcBef>
                <a:spcPct val="0"/>
              </a:spcBef>
            </a:pPr>
            <a:r>
              <a:rPr lang="en-US" sz="2799">
                <a:solidFill>
                  <a:srgbClr val="000000"/>
                </a:solidFill>
                <a:latin typeface="Pompiere"/>
                <a:ea typeface="Pompiere"/>
                <a:cs typeface="Pompiere"/>
                <a:sym typeface="Pompiere"/>
              </a:rPr>
              <a:t>Wieviel Unterhalt zahlt er an die Kinder? Wieviel Unterhalt müsste er der Ehefrau rechnerisch zahlen und in welcher Höhe ist er tatsächlich Leistungsfähig? Begründen Sie, wie Sie auf den Betrag kommen!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C2a</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564259" y="2884690"/>
            <a:ext cx="13695041" cy="842988"/>
          </a:xfrm>
          <a:prstGeom prst="rect">
            <a:avLst/>
          </a:prstGeom>
        </p:spPr>
        <p:txBody>
          <a:bodyPr wrap="square"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nein</a:t>
            </a:r>
            <a:endParaRPr lang="en-US" sz="4999" dirty="0">
              <a:solidFill>
                <a:srgbClr val="000000"/>
              </a:solidFill>
              <a:latin typeface="Pompiere"/>
              <a:ea typeface="Pompiere"/>
              <a:cs typeface="Pompiere"/>
              <a:sym typeface="Pompiere"/>
            </a:endParaRPr>
          </a:p>
        </p:txBody>
      </p:sp>
      <p:sp>
        <p:nvSpPr>
          <p:cNvPr id="10" name="TextBox 10"/>
          <p:cNvSpPr txBox="1"/>
          <p:nvPr/>
        </p:nvSpPr>
        <p:spPr>
          <a:xfrm>
            <a:off x="3564259" y="6407151"/>
            <a:ext cx="11795088" cy="854076"/>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 1601 BGB</a:t>
            </a:r>
          </a:p>
        </p:txBody>
      </p:sp>
      <p:sp>
        <p:nvSpPr>
          <p:cNvPr id="11" name="TextBox 11"/>
          <p:cNvSpPr txBox="1"/>
          <p:nvPr/>
        </p:nvSpPr>
        <p:spPr>
          <a:xfrm>
            <a:off x="3564259" y="653469"/>
            <a:ext cx="14255359" cy="1582997"/>
          </a:xfrm>
          <a:prstGeom prst="rect">
            <a:avLst/>
          </a:prstGeom>
        </p:spPr>
        <p:txBody>
          <a:bodyPr lIns="0" tIns="0" rIns="0" bIns="0" rtlCol="0" anchor="t">
            <a:spAutoFit/>
          </a:bodyPr>
          <a:lstStyle/>
          <a:p>
            <a:pPr algn="l">
              <a:lnSpc>
                <a:spcPts val="4199"/>
              </a:lnSpc>
              <a:spcBef>
                <a:spcPct val="0"/>
              </a:spcBef>
            </a:pPr>
            <a:r>
              <a:rPr lang="en-US" sz="2999" dirty="0" err="1">
                <a:solidFill>
                  <a:srgbClr val="000000"/>
                </a:solidFill>
                <a:latin typeface="Pompiere"/>
                <a:ea typeface="Pompiere"/>
                <a:cs typeface="Pompiere"/>
                <a:sym typeface="Pompiere"/>
              </a:rPr>
              <a:t>Rüdiger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ist</a:t>
            </a:r>
            <a:r>
              <a:rPr lang="en-US" sz="2999" dirty="0">
                <a:solidFill>
                  <a:srgbClr val="000000"/>
                </a:solidFill>
                <a:latin typeface="Pompiere"/>
                <a:ea typeface="Pompiere"/>
                <a:cs typeface="Pompiere"/>
                <a:sym typeface="Pompiere"/>
              </a:rPr>
              <a:t> 87 Jahre alt und </a:t>
            </a:r>
            <a:r>
              <a:rPr lang="en-US" sz="2999" dirty="0" err="1">
                <a:solidFill>
                  <a:srgbClr val="000000"/>
                </a:solidFill>
                <a:latin typeface="Pompiere"/>
                <a:ea typeface="Pompiere"/>
                <a:cs typeface="Pompiere"/>
                <a:sym typeface="Pompiere"/>
              </a:rPr>
              <a:t>Paulinas</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Onkel</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Rüdiger</a:t>
            </a:r>
            <a:r>
              <a:rPr lang="en-US" sz="2999" dirty="0">
                <a:solidFill>
                  <a:srgbClr val="000000"/>
                </a:solidFill>
                <a:latin typeface="Pompiere"/>
                <a:ea typeface="Pompiere"/>
                <a:cs typeface="Pompiere"/>
                <a:sym typeface="Pompiere"/>
              </a:rPr>
              <a:t> hat </a:t>
            </a:r>
            <a:r>
              <a:rPr lang="en-US" sz="2999" dirty="0" err="1">
                <a:solidFill>
                  <a:srgbClr val="000000"/>
                </a:solidFill>
                <a:latin typeface="Pompiere"/>
                <a:ea typeface="Pompiere"/>
                <a:cs typeface="Pompiere"/>
                <a:sym typeface="Pompiere"/>
              </a:rPr>
              <a:t>leider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nur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eine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geringe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Rente</a:t>
            </a:r>
            <a:r>
              <a:rPr lang="en-US" sz="2999" dirty="0">
                <a:solidFill>
                  <a:srgbClr val="000000"/>
                </a:solidFill>
                <a:latin typeface="Pompiere"/>
                <a:ea typeface="Pompiere"/>
                <a:cs typeface="Pompiere"/>
                <a:sym typeface="Pompiere"/>
              </a:rPr>
              <a:t> und </a:t>
            </a:r>
            <a:r>
              <a:rPr lang="en-US" sz="2999" dirty="0" err="1">
                <a:solidFill>
                  <a:srgbClr val="000000"/>
                </a:solidFill>
                <a:latin typeface="Pompiere"/>
                <a:ea typeface="Pompiere"/>
                <a:cs typeface="Pompiere"/>
                <a:sym typeface="Pompiere"/>
              </a:rPr>
              <a:t>kann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nicht</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mehr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allein</a:t>
            </a:r>
            <a:r>
              <a:rPr lang="en-US" sz="2999" dirty="0">
                <a:solidFill>
                  <a:srgbClr val="000000"/>
                </a:solidFill>
                <a:latin typeface="Pompiere"/>
                <a:ea typeface="Pompiere"/>
                <a:cs typeface="Pompiere"/>
                <a:sym typeface="Pompiere"/>
              </a:rPr>
              <a:t> in seiner </a:t>
            </a:r>
            <a:r>
              <a:rPr lang="en-US" sz="2999" dirty="0" err="1">
                <a:solidFill>
                  <a:srgbClr val="000000"/>
                </a:solidFill>
                <a:latin typeface="Pompiere"/>
                <a:ea typeface="Pompiere"/>
                <a:cs typeface="Pompiere"/>
                <a:sym typeface="Pompiere"/>
              </a:rPr>
              <a:t>Wohnung</a:t>
            </a:r>
            <a:r>
              <a:rPr lang="en-US" sz="2999" dirty="0">
                <a:solidFill>
                  <a:srgbClr val="000000"/>
                </a:solidFill>
                <a:latin typeface="Pompiere"/>
                <a:ea typeface="Pompiere"/>
                <a:cs typeface="Pompiere"/>
                <a:sym typeface="Pompiere"/>
              </a:rPr>
              <a:t> leben, da </a:t>
            </a:r>
            <a:r>
              <a:rPr lang="en-US" sz="2999" dirty="0" err="1">
                <a:solidFill>
                  <a:srgbClr val="000000"/>
                </a:solidFill>
                <a:latin typeface="Pompiere"/>
                <a:ea typeface="Pompiere"/>
                <a:cs typeface="Pompiere"/>
                <a:sym typeface="Pompiere"/>
              </a:rPr>
              <a:t>er</a:t>
            </a:r>
            <a:r>
              <a:rPr lang="en-US" sz="2999" dirty="0">
                <a:solidFill>
                  <a:srgbClr val="000000"/>
                </a:solidFill>
                <a:latin typeface="Pompiere"/>
                <a:ea typeface="Pompiere"/>
                <a:cs typeface="Pompiere"/>
                <a:sym typeface="Pompiere"/>
              </a:rPr>
              <a:t> auf </a:t>
            </a:r>
            <a:r>
              <a:rPr lang="en-US" sz="2999" dirty="0" err="1">
                <a:solidFill>
                  <a:srgbClr val="000000"/>
                </a:solidFill>
                <a:latin typeface="Pompiere"/>
                <a:ea typeface="Pompiere"/>
                <a:cs typeface="Pompiere"/>
                <a:sym typeface="Pompiere"/>
              </a:rPr>
              <a:t>Hilfe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angewiesen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ist</a:t>
            </a:r>
            <a:r>
              <a:rPr lang="en-US" sz="2999" dirty="0">
                <a:solidFill>
                  <a:srgbClr val="000000"/>
                </a:solidFill>
                <a:latin typeface="Pompiere"/>
                <a:ea typeface="Pompiere"/>
                <a:cs typeface="Pompiere"/>
                <a:sym typeface="Pompiere"/>
              </a:rPr>
              <a:t>. Paulina </a:t>
            </a:r>
            <a:r>
              <a:rPr lang="en-US" sz="2999" dirty="0" err="1">
                <a:solidFill>
                  <a:srgbClr val="000000"/>
                </a:solidFill>
                <a:latin typeface="Pompiere"/>
                <a:ea typeface="Pompiere"/>
                <a:cs typeface="Pompiere"/>
                <a:sym typeface="Pompiere"/>
              </a:rPr>
              <a:t>organisiert</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für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Rüdiger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ein</a:t>
            </a:r>
            <a:r>
              <a:rPr lang="en-US" sz="2999" dirty="0">
                <a:solidFill>
                  <a:srgbClr val="000000"/>
                </a:solidFill>
                <a:latin typeface="Pompiere"/>
                <a:ea typeface="Pompiere"/>
                <a:cs typeface="Pompiere"/>
                <a:sym typeface="Pompiere"/>
              </a:rPr>
              <a:t> Zimmer </a:t>
            </a:r>
            <a:r>
              <a:rPr lang="en-US" sz="2999" dirty="0" err="1">
                <a:solidFill>
                  <a:srgbClr val="000000"/>
                </a:solidFill>
                <a:latin typeface="Pompiere"/>
                <a:ea typeface="Pompiere"/>
                <a:cs typeface="Pompiere"/>
                <a:sym typeface="Pompiere"/>
              </a:rPr>
              <a:t>im</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Pflegeheim</a:t>
            </a:r>
            <a:r>
              <a:rPr lang="en-US" sz="2999" dirty="0">
                <a:solidFill>
                  <a:srgbClr val="000000"/>
                </a:solidFill>
                <a:latin typeface="Pompiere"/>
                <a:ea typeface="Pompiere"/>
                <a:cs typeface="Pompiere"/>
                <a:sym typeface="Pompiere"/>
              </a:rPr>
              <a:t>. Muss Paulina </a:t>
            </a:r>
            <a:r>
              <a:rPr lang="en-US" sz="2999" dirty="0" err="1">
                <a:solidFill>
                  <a:srgbClr val="000000"/>
                </a:solidFill>
                <a:latin typeface="Pompiere"/>
                <a:ea typeface="Pompiere"/>
                <a:cs typeface="Pompiere"/>
                <a:sym typeface="Pompiere"/>
              </a:rPr>
              <a:t>Unterhalt</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für</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ihren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Onkel</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zahlen</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Begründen</a:t>
            </a:r>
            <a:r>
              <a:rPr lang="en-US" sz="2999" dirty="0">
                <a:solidFill>
                  <a:srgbClr val="000000"/>
                </a:solidFill>
                <a:latin typeface="Pompiere"/>
                <a:ea typeface="Pompiere"/>
                <a:cs typeface="Pompiere"/>
                <a:sym typeface="Pompiere"/>
              </a:rPr>
              <a:t> Sie </a:t>
            </a:r>
            <a:r>
              <a:rPr lang="en-US" sz="2999" dirty="0" err="1">
                <a:solidFill>
                  <a:srgbClr val="000000"/>
                </a:solidFill>
                <a:latin typeface="Pompiere"/>
                <a:ea typeface="Pompiere"/>
                <a:cs typeface="Pompiere"/>
                <a:sym typeface="Pompiere"/>
              </a:rPr>
              <a:t>Ihre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Antwort</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Nennen</a:t>
            </a:r>
            <a:r>
              <a:rPr lang="en-US" sz="2999" dirty="0">
                <a:solidFill>
                  <a:srgbClr val="000000"/>
                </a:solidFill>
                <a:latin typeface="Pompiere"/>
                <a:ea typeface="Pompiere"/>
                <a:cs typeface="Pompiere"/>
                <a:sym typeface="Pompiere"/>
              </a:rPr>
              <a:t> Sie die </a:t>
            </a:r>
            <a:r>
              <a:rPr lang="en-US" sz="2999" dirty="0" err="1">
                <a:solidFill>
                  <a:srgbClr val="000000"/>
                </a:solidFill>
                <a:latin typeface="Pompiere"/>
                <a:ea typeface="Pompiere"/>
                <a:cs typeface="Pompiere"/>
                <a:sym typeface="Pompiere"/>
              </a:rPr>
              <a:t>gesetzliche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Bestimmung</a:t>
            </a:r>
            <a:r>
              <a:rPr lang="en-US" sz="2999" dirty="0">
                <a:solidFill>
                  <a:srgbClr val="000000"/>
                </a:solidFill>
                <a:latin typeface="Pompiere"/>
                <a:ea typeface="Pompiere"/>
                <a:cs typeface="Pompiere"/>
                <a:sym typeface="Pompiere"/>
              </a:rPr>
              <a:t>!</a:t>
            </a:r>
          </a:p>
        </p:txBody>
      </p:sp>
      <p:sp>
        <p:nvSpPr>
          <p:cNvPr id="12" name="TextBox 12"/>
          <p:cNvSpPr txBox="1"/>
          <p:nvPr/>
        </p:nvSpPr>
        <p:spPr>
          <a:xfrm>
            <a:off x="3564259" y="3898074"/>
            <a:ext cx="15506549" cy="854076"/>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Paulina muss an </a:t>
            </a:r>
            <a:r>
              <a:rPr lang="en-US" sz="4999" dirty="0" err="1">
                <a:solidFill>
                  <a:srgbClr val="000000"/>
                </a:solidFill>
                <a:latin typeface="Pompiere"/>
                <a:ea typeface="Pompiere"/>
                <a:cs typeface="Pompiere"/>
                <a:sym typeface="Pompiere"/>
              </a:rPr>
              <a:t>Rüdiger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keinen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Unterhalt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bezahlen</a:t>
            </a:r>
            <a:endParaRPr lang="en-US" sz="4999" dirty="0">
              <a:solidFill>
                <a:srgbClr val="000000"/>
              </a:solidFill>
              <a:latin typeface="Pompiere"/>
              <a:ea typeface="Pompiere"/>
              <a:cs typeface="Pompiere"/>
              <a:sym typeface="Pompiere"/>
            </a:endParaRPr>
          </a:p>
        </p:txBody>
      </p:sp>
      <p:sp>
        <p:nvSpPr>
          <p:cNvPr id="13" name="TextBox 13"/>
          <p:cNvSpPr txBox="1"/>
          <p:nvPr/>
        </p:nvSpPr>
        <p:spPr>
          <a:xfrm>
            <a:off x="3564259" y="5048250"/>
            <a:ext cx="15506549" cy="854076"/>
          </a:xfrm>
          <a:prstGeom prst="rect">
            <a:avLst/>
          </a:prstGeom>
        </p:spPr>
        <p:txBody>
          <a:bodyPr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nur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Verwandte</a:t>
            </a:r>
            <a:r>
              <a:rPr lang="en-US" sz="4999" dirty="0">
                <a:solidFill>
                  <a:srgbClr val="000000"/>
                </a:solidFill>
                <a:latin typeface="Pompiere"/>
                <a:ea typeface="Pompiere"/>
                <a:cs typeface="Pompiere"/>
                <a:sym typeface="Pompiere"/>
              </a:rPr>
              <a:t> in </a:t>
            </a:r>
            <a:r>
              <a:rPr lang="en-US" sz="4999" dirty="0" err="1">
                <a:solidFill>
                  <a:srgbClr val="000000"/>
                </a:solidFill>
                <a:latin typeface="Pompiere"/>
                <a:ea typeface="Pompiere"/>
                <a:cs typeface="Pompiere"/>
                <a:sym typeface="Pompiere"/>
              </a:rPr>
              <a:t>gerader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Linie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sind</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einander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zu</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Unterhalt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verpflichtet</a:t>
            </a:r>
            <a:r>
              <a:rPr lang="en-US" sz="4999" dirty="0">
                <a:solidFill>
                  <a:srgbClr val="000000"/>
                </a:solidFill>
                <a:latin typeface="Pompiere"/>
                <a:ea typeface="Pompiere"/>
                <a:cs typeface="Pompiere"/>
                <a:sym typeface="Pompiere"/>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2970550"/>
            <a:chOff x="0" y="0"/>
            <a:chExt cx="2208528" cy="460216"/>
          </a:xfrm>
        </p:grpSpPr>
        <p:sp>
          <p:nvSpPr>
            <p:cNvPr id="4" name="Freeform 4"/>
            <p:cNvSpPr/>
            <p:nvPr/>
          </p:nvSpPr>
          <p:spPr>
            <a:xfrm>
              <a:off x="0" y="0"/>
              <a:ext cx="2208528" cy="460216"/>
            </a:xfrm>
            <a:custGeom>
              <a:avLst/>
              <a:gdLst/>
              <a:ahLst/>
              <a:cxnLst/>
              <a:rect l="l" t="t" r="r" b="b"/>
              <a:pathLst>
                <a:path w="2208528" h="460216">
                  <a:moveTo>
                    <a:pt x="12491" y="0"/>
                  </a:moveTo>
                  <a:lnTo>
                    <a:pt x="2196037" y="0"/>
                  </a:lnTo>
                  <a:cubicBezTo>
                    <a:pt x="2202936" y="0"/>
                    <a:pt x="2208528" y="5592"/>
                    <a:pt x="2208528" y="12491"/>
                  </a:cubicBezTo>
                  <a:lnTo>
                    <a:pt x="2208528" y="447725"/>
                  </a:lnTo>
                  <a:cubicBezTo>
                    <a:pt x="2208528" y="454623"/>
                    <a:pt x="2202936" y="460216"/>
                    <a:pt x="2196037" y="460216"/>
                  </a:cubicBezTo>
                  <a:lnTo>
                    <a:pt x="12491" y="460216"/>
                  </a:lnTo>
                  <a:cubicBezTo>
                    <a:pt x="5592" y="460216"/>
                    <a:pt x="0" y="454623"/>
                    <a:pt x="0" y="447725"/>
                  </a:cubicBezTo>
                  <a:lnTo>
                    <a:pt x="0" y="12491"/>
                  </a:lnTo>
                  <a:cubicBezTo>
                    <a:pt x="0" y="5592"/>
                    <a:pt x="5592" y="0"/>
                    <a:pt x="12491" y="0"/>
                  </a:cubicBezTo>
                  <a:close/>
                </a:path>
              </a:pathLst>
            </a:custGeom>
            <a:blipFill>
              <a:blip r:embed="rId3"/>
              <a:stretch>
                <a:fillRect t="-110163" b="-110163"/>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C2b</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532219" y="645616"/>
            <a:ext cx="13874521" cy="2600325"/>
          </a:xfrm>
          <a:prstGeom prst="rect">
            <a:avLst/>
          </a:prstGeom>
        </p:spPr>
        <p:txBody>
          <a:bodyPr lIns="0" tIns="0" rIns="0" bIns="0" rtlCol="0" anchor="t">
            <a:spAutoFit/>
          </a:bodyPr>
          <a:lstStyle/>
          <a:p>
            <a:pPr algn="l">
              <a:lnSpc>
                <a:spcPts val="4199"/>
              </a:lnSpc>
              <a:spcBef>
                <a:spcPct val="0"/>
              </a:spcBef>
            </a:pPr>
            <a:r>
              <a:rPr lang="en-US" sz="2999">
                <a:solidFill>
                  <a:srgbClr val="000000"/>
                </a:solidFill>
                <a:latin typeface="Pompiere"/>
                <a:ea typeface="Pompiere"/>
                <a:cs typeface="Pompiere"/>
                <a:sym typeface="Pompiere"/>
              </a:rPr>
              <a:t>Es besteht folgender vereinfachter Sachverhalt: Richard ist verpflichtet an seine Ehefrau Trennungsunterhalt und an seine zwei Töchter Kindesunterhalt in Höhe von jeweils 570,00 € zu zahlen. Richard hat aufgrund seines bereinigten Nettoeinkommens folgenden Betrag zur Verfügung: 4.200,00 €. Der Selbstbehalt in Höhe von 1.450,00 € muss berücksichtigt werden. Wieviel Unterhalt zahlt er an die Kinder? Wieviel Unterhalt müsste er der Ehefrau rechnerisch zahlen und in welcher Höhe ist er tatsächlich Leistungsfähig? Begründen Sie, wie Sie auf den Betrag kommen!</a:t>
            </a:r>
          </a:p>
        </p:txBody>
      </p:sp>
      <p:sp>
        <p:nvSpPr>
          <p:cNvPr id="10" name="TextBox 10"/>
          <p:cNvSpPr txBox="1"/>
          <p:nvPr/>
        </p:nvSpPr>
        <p:spPr>
          <a:xfrm>
            <a:off x="1028700" y="4141758"/>
            <a:ext cx="1372708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Unterhalt: </a:t>
            </a:r>
          </a:p>
        </p:txBody>
      </p:sp>
      <p:sp>
        <p:nvSpPr>
          <p:cNvPr id="11" name="TextBox 11"/>
          <p:cNvSpPr txBox="1"/>
          <p:nvPr/>
        </p:nvSpPr>
        <p:spPr>
          <a:xfrm>
            <a:off x="6074315" y="4141758"/>
            <a:ext cx="1372708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1.140 € (je Kind = 570,00 €)</a:t>
            </a:r>
          </a:p>
        </p:txBody>
      </p:sp>
      <p:sp>
        <p:nvSpPr>
          <p:cNvPr id="12" name="TextBox 12"/>
          <p:cNvSpPr txBox="1"/>
          <p:nvPr/>
        </p:nvSpPr>
        <p:spPr>
          <a:xfrm>
            <a:off x="1028700" y="5624483"/>
            <a:ext cx="1372708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Trennungsunterhalt:</a:t>
            </a:r>
          </a:p>
        </p:txBody>
      </p:sp>
      <p:sp>
        <p:nvSpPr>
          <p:cNvPr id="13" name="TextBox 13"/>
          <p:cNvSpPr txBox="1"/>
          <p:nvPr/>
        </p:nvSpPr>
        <p:spPr>
          <a:xfrm>
            <a:off x="6074315" y="5422538"/>
            <a:ext cx="1372708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rechnerisch: 1.890,00 €</a:t>
            </a:r>
          </a:p>
        </p:txBody>
      </p:sp>
      <p:sp>
        <p:nvSpPr>
          <p:cNvPr id="14" name="TextBox 14"/>
          <p:cNvSpPr txBox="1"/>
          <p:nvPr/>
        </p:nvSpPr>
        <p:spPr>
          <a:xfrm>
            <a:off x="6074315" y="6444179"/>
            <a:ext cx="1372708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tatsächlich: 1.610,00 €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2970550"/>
            <a:chOff x="0" y="0"/>
            <a:chExt cx="2208528" cy="460216"/>
          </a:xfrm>
        </p:grpSpPr>
        <p:sp>
          <p:nvSpPr>
            <p:cNvPr id="4" name="Freeform 4"/>
            <p:cNvSpPr/>
            <p:nvPr/>
          </p:nvSpPr>
          <p:spPr>
            <a:xfrm>
              <a:off x="0" y="0"/>
              <a:ext cx="2208528" cy="460216"/>
            </a:xfrm>
            <a:custGeom>
              <a:avLst/>
              <a:gdLst/>
              <a:ahLst/>
              <a:cxnLst/>
              <a:rect l="l" t="t" r="r" b="b"/>
              <a:pathLst>
                <a:path w="2208528" h="460216">
                  <a:moveTo>
                    <a:pt x="12491" y="0"/>
                  </a:moveTo>
                  <a:lnTo>
                    <a:pt x="2196037" y="0"/>
                  </a:lnTo>
                  <a:cubicBezTo>
                    <a:pt x="2202936" y="0"/>
                    <a:pt x="2208528" y="5592"/>
                    <a:pt x="2208528" y="12491"/>
                  </a:cubicBezTo>
                  <a:lnTo>
                    <a:pt x="2208528" y="447725"/>
                  </a:lnTo>
                  <a:cubicBezTo>
                    <a:pt x="2208528" y="454623"/>
                    <a:pt x="2202936" y="460216"/>
                    <a:pt x="2196037" y="460216"/>
                  </a:cubicBezTo>
                  <a:lnTo>
                    <a:pt x="12491" y="460216"/>
                  </a:lnTo>
                  <a:cubicBezTo>
                    <a:pt x="5592" y="460216"/>
                    <a:pt x="0" y="454623"/>
                    <a:pt x="0" y="447725"/>
                  </a:cubicBezTo>
                  <a:lnTo>
                    <a:pt x="0" y="12491"/>
                  </a:lnTo>
                  <a:cubicBezTo>
                    <a:pt x="0" y="5592"/>
                    <a:pt x="5592" y="0"/>
                    <a:pt x="12491" y="0"/>
                  </a:cubicBezTo>
                  <a:close/>
                </a:path>
              </a:pathLst>
            </a:custGeom>
            <a:blipFill>
              <a:blip r:embed="rId3"/>
              <a:stretch>
                <a:fillRect t="-110163" b="-110163"/>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C2b</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532219" y="645616"/>
            <a:ext cx="13874521" cy="2600325"/>
          </a:xfrm>
          <a:prstGeom prst="rect">
            <a:avLst/>
          </a:prstGeom>
        </p:spPr>
        <p:txBody>
          <a:bodyPr lIns="0" tIns="0" rIns="0" bIns="0" rtlCol="0" anchor="t">
            <a:spAutoFit/>
          </a:bodyPr>
          <a:lstStyle/>
          <a:p>
            <a:pPr algn="l">
              <a:lnSpc>
                <a:spcPts val="4199"/>
              </a:lnSpc>
              <a:spcBef>
                <a:spcPct val="0"/>
              </a:spcBef>
            </a:pPr>
            <a:r>
              <a:rPr lang="en-US" sz="2999">
                <a:solidFill>
                  <a:srgbClr val="000000"/>
                </a:solidFill>
                <a:latin typeface="Pompiere"/>
                <a:ea typeface="Pompiere"/>
                <a:cs typeface="Pompiere"/>
                <a:sym typeface="Pompiere"/>
              </a:rPr>
              <a:t>Es besteht folgender vereinfachter Sachverhalt: Richard ist verpflichtet an seine Ehefrau Trennungsunterhalt und an seine zwei Töchter Kindesunterhalt in Höhe von jeweils 570,00 € zu zahlen. Richard hat aufgrund seines bereinigten Nettoeinkommens folgenden Betrag zur Verfügung: 4.200,00 €. Der Selbstbehalt in Höhe von 1.450,00 € muss berücksichtigt werden. Wieviel Unterhalt zahlt er an die Kinder? Wieviel Unterhalt müsste er der Ehefrau rechnerisch zahlen und in welcher Höhe ist er tatsächlich Leistungsfähig? Begründen Sie, wie Sie auf den Betrag kommen!</a:t>
            </a:r>
          </a:p>
        </p:txBody>
      </p:sp>
      <p:sp>
        <p:nvSpPr>
          <p:cNvPr id="10" name="TextBox 10"/>
          <p:cNvSpPr txBox="1"/>
          <p:nvPr/>
        </p:nvSpPr>
        <p:spPr>
          <a:xfrm>
            <a:off x="499431" y="3701128"/>
            <a:ext cx="226680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Rechenweg:</a:t>
            </a:r>
          </a:p>
        </p:txBody>
      </p:sp>
      <p:sp>
        <p:nvSpPr>
          <p:cNvPr id="11" name="TextBox 11"/>
          <p:cNvSpPr txBox="1"/>
          <p:nvPr/>
        </p:nvSpPr>
        <p:spPr>
          <a:xfrm>
            <a:off x="3285165" y="6834854"/>
            <a:ext cx="10973693" cy="1739900"/>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Rest = 1.610,00 € (Ehefrau: daher Leistungsfähigkeit in </a:t>
            </a:r>
          </a:p>
          <a:p>
            <a:pPr algn="l">
              <a:lnSpc>
                <a:spcPts val="6999"/>
              </a:lnSpc>
              <a:spcBef>
                <a:spcPct val="0"/>
              </a:spcBef>
            </a:pPr>
            <a:r>
              <a:rPr lang="en-US" sz="4999">
                <a:solidFill>
                  <a:srgbClr val="000000"/>
                </a:solidFill>
                <a:latin typeface="Pompiere"/>
                <a:ea typeface="Pompiere"/>
                <a:cs typeface="Pompiere"/>
                <a:sym typeface="Pompiere"/>
              </a:rPr>
              <a:t>Höhe von 1.610,00 €)</a:t>
            </a:r>
          </a:p>
        </p:txBody>
      </p:sp>
      <p:sp>
        <p:nvSpPr>
          <p:cNvPr id="12" name="TextBox 12"/>
          <p:cNvSpPr txBox="1"/>
          <p:nvPr/>
        </p:nvSpPr>
        <p:spPr>
          <a:xfrm>
            <a:off x="3285165" y="3701128"/>
            <a:ext cx="6680076"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rechnerischer Trennungsunterhalt: </a:t>
            </a:r>
          </a:p>
        </p:txBody>
      </p:sp>
      <p:sp>
        <p:nvSpPr>
          <p:cNvPr id="13" name="TextBox 13"/>
          <p:cNvSpPr txBox="1"/>
          <p:nvPr/>
        </p:nvSpPr>
        <p:spPr>
          <a:xfrm>
            <a:off x="10066239" y="3701128"/>
            <a:ext cx="734050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45 % von 4.200,00 € = 1.890,00 €</a:t>
            </a:r>
          </a:p>
        </p:txBody>
      </p:sp>
      <p:sp>
        <p:nvSpPr>
          <p:cNvPr id="14" name="TextBox 14"/>
          <p:cNvSpPr txBox="1"/>
          <p:nvPr/>
        </p:nvSpPr>
        <p:spPr>
          <a:xfrm>
            <a:off x="3285165" y="4745703"/>
            <a:ext cx="13132891"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4.200,00 € abzüglich Selbstbehalt von 1.450,00 € = 2.750,00 €</a:t>
            </a:r>
          </a:p>
        </p:txBody>
      </p:sp>
      <p:sp>
        <p:nvSpPr>
          <p:cNvPr id="15" name="TextBox 15"/>
          <p:cNvSpPr txBox="1"/>
          <p:nvPr/>
        </p:nvSpPr>
        <p:spPr>
          <a:xfrm>
            <a:off x="3285165" y="5790279"/>
            <a:ext cx="11223873"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abzüglich Kindesunterhalt von 1.140,00 € (2x 570,00 €)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362734" y="540275"/>
            <a:ext cx="14255359" cy="2954636"/>
            <a:chOff x="0" y="0"/>
            <a:chExt cx="2208528" cy="457750"/>
          </a:xfrm>
        </p:grpSpPr>
        <p:sp>
          <p:nvSpPr>
            <p:cNvPr id="4" name="Freeform 4"/>
            <p:cNvSpPr/>
            <p:nvPr/>
          </p:nvSpPr>
          <p:spPr>
            <a:xfrm>
              <a:off x="0" y="0"/>
              <a:ext cx="2208528" cy="457750"/>
            </a:xfrm>
            <a:custGeom>
              <a:avLst/>
              <a:gdLst/>
              <a:ahLst/>
              <a:cxnLst/>
              <a:rect l="l" t="t" r="r" b="b"/>
              <a:pathLst>
                <a:path w="2208528" h="457750">
                  <a:moveTo>
                    <a:pt x="12491" y="0"/>
                  </a:moveTo>
                  <a:lnTo>
                    <a:pt x="2196037" y="0"/>
                  </a:lnTo>
                  <a:cubicBezTo>
                    <a:pt x="2202936" y="0"/>
                    <a:pt x="2208528" y="5592"/>
                    <a:pt x="2208528" y="12491"/>
                  </a:cubicBezTo>
                  <a:lnTo>
                    <a:pt x="2208528" y="445259"/>
                  </a:lnTo>
                  <a:cubicBezTo>
                    <a:pt x="2208528" y="452158"/>
                    <a:pt x="2202936" y="457750"/>
                    <a:pt x="2196037" y="457750"/>
                  </a:cubicBezTo>
                  <a:lnTo>
                    <a:pt x="12491" y="457750"/>
                  </a:lnTo>
                  <a:cubicBezTo>
                    <a:pt x="5592" y="457750"/>
                    <a:pt x="0" y="452158"/>
                    <a:pt x="0" y="445259"/>
                  </a:cubicBezTo>
                  <a:lnTo>
                    <a:pt x="0" y="12491"/>
                  </a:lnTo>
                  <a:cubicBezTo>
                    <a:pt x="0" y="5592"/>
                    <a:pt x="5592" y="0"/>
                    <a:pt x="12491" y="0"/>
                  </a:cubicBezTo>
                  <a:close/>
                </a:path>
              </a:pathLst>
            </a:custGeom>
            <a:blipFill>
              <a:blip r:embed="rId3"/>
              <a:stretch>
                <a:fillRect t="-111025" b="-111025"/>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C2c</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558935" y="663992"/>
            <a:ext cx="13862958" cy="26574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mpiere"/>
                <a:ea typeface="Pompiere"/>
                <a:cs typeface="Pompiere"/>
                <a:sym typeface="Pompiere"/>
              </a:rPr>
              <a:t>Es besteht folgender vereinfachter Sachverhalt: Michael ist verpflichtet an seine Ehefrau Trennungsunterhalt und an seine zwei Söhne Kindesunterhalt in Höhe von jeweils 450,00 € zu zahlen. Michael hat aufgrund seines bereinigten Nettoeinkommens folgenden Betrag zur Verfügung: 2.300,00 €</a:t>
            </a:r>
          </a:p>
          <a:p>
            <a:pPr algn="l">
              <a:lnSpc>
                <a:spcPts val="4200"/>
              </a:lnSpc>
              <a:spcBef>
                <a:spcPct val="0"/>
              </a:spcBef>
            </a:pPr>
            <a:r>
              <a:rPr lang="en-US" sz="3000">
                <a:solidFill>
                  <a:srgbClr val="000000"/>
                </a:solidFill>
                <a:latin typeface="Pompiere"/>
                <a:ea typeface="Pompiere"/>
                <a:cs typeface="Pompiere"/>
                <a:sym typeface="Pompiere"/>
              </a:rPr>
              <a:t>Wieviel Unterhalt zahlt er an die Kinder? Wieviel Unterhalt müsste er der Ehefrau rechnerisch zahlen und in welcher Höhe ist er tatsächlich Leistungsfähig? Begründen Sie, wie Sie auf den Betrag kommen!</a:t>
            </a:r>
          </a:p>
        </p:txBody>
      </p:sp>
      <p:sp>
        <p:nvSpPr>
          <p:cNvPr id="10" name="TextBox 10"/>
          <p:cNvSpPr txBox="1"/>
          <p:nvPr/>
        </p:nvSpPr>
        <p:spPr>
          <a:xfrm>
            <a:off x="5313948" y="4289425"/>
            <a:ext cx="7792451" cy="1739900"/>
          </a:xfrm>
          <a:prstGeom prst="rect">
            <a:avLst/>
          </a:prstGeom>
        </p:spPr>
        <p:txBody>
          <a:bodyPr wrap="square"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850,00 € (je Kind = 425,00 €) – </a:t>
            </a:r>
          </a:p>
          <a:p>
            <a:pPr algn="l">
              <a:lnSpc>
                <a:spcPts val="6999"/>
              </a:lnSpc>
              <a:spcBef>
                <a:spcPct val="0"/>
              </a:spcBef>
            </a:pPr>
            <a:r>
              <a:rPr lang="en-US" sz="4999" dirty="0" err="1">
                <a:solidFill>
                  <a:srgbClr val="000000"/>
                </a:solidFill>
                <a:latin typeface="Pompiere"/>
                <a:ea typeface="Pompiere"/>
                <a:cs typeface="Pompiere"/>
                <a:sym typeface="Pompiere"/>
              </a:rPr>
              <a:t>nicht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voll</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leistungsfähig</a:t>
            </a:r>
            <a:r>
              <a:rPr lang="en-US" sz="4999" dirty="0">
                <a:solidFill>
                  <a:srgbClr val="000000"/>
                </a:solidFill>
                <a:latin typeface="Pompiere"/>
                <a:ea typeface="Pompiere"/>
                <a:cs typeface="Pompiere"/>
                <a:sym typeface="Pompiere"/>
              </a:rPr>
              <a:t> in </a:t>
            </a:r>
            <a:r>
              <a:rPr lang="en-US" sz="4999" dirty="0" err="1">
                <a:solidFill>
                  <a:srgbClr val="000000"/>
                </a:solidFill>
                <a:latin typeface="Pompiere"/>
                <a:ea typeface="Pompiere"/>
                <a:cs typeface="Pompiere"/>
                <a:sym typeface="Pompiere"/>
              </a:rPr>
              <a:t>voller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Höhe</a:t>
            </a:r>
            <a:endParaRPr lang="en-US" sz="4999" dirty="0">
              <a:solidFill>
                <a:srgbClr val="000000"/>
              </a:solidFill>
              <a:latin typeface="Pompiere"/>
              <a:ea typeface="Pompiere"/>
              <a:cs typeface="Pompiere"/>
              <a:sym typeface="Pompiere"/>
            </a:endParaRPr>
          </a:p>
        </p:txBody>
      </p:sp>
      <p:sp>
        <p:nvSpPr>
          <p:cNvPr id="11" name="TextBox 11"/>
          <p:cNvSpPr txBox="1"/>
          <p:nvPr/>
        </p:nvSpPr>
        <p:spPr>
          <a:xfrm>
            <a:off x="906627" y="4289425"/>
            <a:ext cx="2099444"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Unterhalt: </a:t>
            </a:r>
          </a:p>
        </p:txBody>
      </p:sp>
      <p:sp>
        <p:nvSpPr>
          <p:cNvPr id="12" name="TextBox 12"/>
          <p:cNvSpPr txBox="1"/>
          <p:nvPr/>
        </p:nvSpPr>
        <p:spPr>
          <a:xfrm>
            <a:off x="906627" y="6444179"/>
            <a:ext cx="3938940" cy="854075"/>
          </a:xfrm>
          <a:prstGeom prst="rect">
            <a:avLst/>
          </a:prstGeom>
        </p:spPr>
        <p:txBody>
          <a:bodyPr wrap="square"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Trennungsunterhalt</a:t>
            </a:r>
            <a:r>
              <a:rPr lang="en-US" sz="4999" dirty="0">
                <a:solidFill>
                  <a:srgbClr val="000000"/>
                </a:solidFill>
                <a:latin typeface="Pompiere"/>
                <a:ea typeface="Pompiere"/>
                <a:cs typeface="Pompiere"/>
                <a:sym typeface="Pompiere"/>
              </a:rPr>
              <a:t>:</a:t>
            </a:r>
          </a:p>
        </p:txBody>
      </p:sp>
      <p:sp>
        <p:nvSpPr>
          <p:cNvPr id="13" name="TextBox 13"/>
          <p:cNvSpPr txBox="1"/>
          <p:nvPr/>
        </p:nvSpPr>
        <p:spPr>
          <a:xfrm>
            <a:off x="5313949" y="6444179"/>
            <a:ext cx="4872484"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rechnerisch: 1.035,00 €</a:t>
            </a:r>
          </a:p>
        </p:txBody>
      </p:sp>
      <p:sp>
        <p:nvSpPr>
          <p:cNvPr id="14" name="TextBox 14"/>
          <p:cNvSpPr txBox="1"/>
          <p:nvPr/>
        </p:nvSpPr>
        <p:spPr>
          <a:xfrm>
            <a:off x="5313949" y="7429501"/>
            <a:ext cx="8814792"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tatsächlich: 0,00 € - nicht voll leistungsfähig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362734" y="540275"/>
            <a:ext cx="14255359" cy="2954636"/>
            <a:chOff x="0" y="0"/>
            <a:chExt cx="2208528" cy="457750"/>
          </a:xfrm>
        </p:grpSpPr>
        <p:sp>
          <p:nvSpPr>
            <p:cNvPr id="4" name="Freeform 4"/>
            <p:cNvSpPr/>
            <p:nvPr/>
          </p:nvSpPr>
          <p:spPr>
            <a:xfrm>
              <a:off x="0" y="0"/>
              <a:ext cx="2208528" cy="457750"/>
            </a:xfrm>
            <a:custGeom>
              <a:avLst/>
              <a:gdLst/>
              <a:ahLst/>
              <a:cxnLst/>
              <a:rect l="l" t="t" r="r" b="b"/>
              <a:pathLst>
                <a:path w="2208528" h="457750">
                  <a:moveTo>
                    <a:pt x="12491" y="0"/>
                  </a:moveTo>
                  <a:lnTo>
                    <a:pt x="2196037" y="0"/>
                  </a:lnTo>
                  <a:cubicBezTo>
                    <a:pt x="2202936" y="0"/>
                    <a:pt x="2208528" y="5592"/>
                    <a:pt x="2208528" y="12491"/>
                  </a:cubicBezTo>
                  <a:lnTo>
                    <a:pt x="2208528" y="445259"/>
                  </a:lnTo>
                  <a:cubicBezTo>
                    <a:pt x="2208528" y="452158"/>
                    <a:pt x="2202936" y="457750"/>
                    <a:pt x="2196037" y="457750"/>
                  </a:cubicBezTo>
                  <a:lnTo>
                    <a:pt x="12491" y="457750"/>
                  </a:lnTo>
                  <a:cubicBezTo>
                    <a:pt x="5592" y="457750"/>
                    <a:pt x="0" y="452158"/>
                    <a:pt x="0" y="445259"/>
                  </a:cubicBezTo>
                  <a:lnTo>
                    <a:pt x="0" y="12491"/>
                  </a:lnTo>
                  <a:cubicBezTo>
                    <a:pt x="0" y="5592"/>
                    <a:pt x="5592" y="0"/>
                    <a:pt x="12491" y="0"/>
                  </a:cubicBezTo>
                  <a:close/>
                </a:path>
              </a:pathLst>
            </a:custGeom>
            <a:blipFill>
              <a:blip r:embed="rId3"/>
              <a:stretch>
                <a:fillRect t="-111025" b="-111025"/>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C2c</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558935" y="663992"/>
            <a:ext cx="13862958" cy="26574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mpiere"/>
                <a:ea typeface="Pompiere"/>
                <a:cs typeface="Pompiere"/>
                <a:sym typeface="Pompiere"/>
              </a:rPr>
              <a:t>Es besteht folgender vereinfachter Sachverhalt: Michael ist verpflichtet an seine Ehefrau Trennungsunterhalt und an seine zwei Söhne Kindesunterhalt in Höhe von jeweils 450,00 € zu zahlen. Michael hat aufgrund seines bereinigten Nettoeinkommens folgenden Betrag zur Verfügung: 2.300,00 €</a:t>
            </a:r>
          </a:p>
          <a:p>
            <a:pPr algn="l">
              <a:lnSpc>
                <a:spcPts val="4200"/>
              </a:lnSpc>
              <a:spcBef>
                <a:spcPct val="0"/>
              </a:spcBef>
            </a:pPr>
            <a:r>
              <a:rPr lang="en-US" sz="3000">
                <a:solidFill>
                  <a:srgbClr val="000000"/>
                </a:solidFill>
                <a:latin typeface="Pompiere"/>
                <a:ea typeface="Pompiere"/>
                <a:cs typeface="Pompiere"/>
                <a:sym typeface="Pompiere"/>
              </a:rPr>
              <a:t>Wieviel Unterhalt zahlt er an die Kinder? Wieviel Unterhalt müsste er der Ehefrau rechnerisch zahlen und in welcher Höhe ist er tatsächlich Leistungsfähig? Begründen Sie, wie Sie auf den Betrag kommen!</a:t>
            </a:r>
          </a:p>
        </p:txBody>
      </p:sp>
      <p:sp>
        <p:nvSpPr>
          <p:cNvPr id="10" name="TextBox 10"/>
          <p:cNvSpPr txBox="1"/>
          <p:nvPr/>
        </p:nvSpPr>
        <p:spPr>
          <a:xfrm>
            <a:off x="3362734" y="4036185"/>
            <a:ext cx="6680076"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rechnerischer Trennungsunterhalt: </a:t>
            </a:r>
          </a:p>
        </p:txBody>
      </p:sp>
      <p:sp>
        <p:nvSpPr>
          <p:cNvPr id="11" name="TextBox 11"/>
          <p:cNvSpPr txBox="1"/>
          <p:nvPr/>
        </p:nvSpPr>
        <p:spPr>
          <a:xfrm>
            <a:off x="499431" y="4036185"/>
            <a:ext cx="2506640" cy="854075"/>
          </a:xfrm>
          <a:prstGeom prst="rect">
            <a:avLst/>
          </a:prstGeom>
        </p:spPr>
        <p:txBody>
          <a:bodyPr wrap="square"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Rechenweg</a:t>
            </a:r>
            <a:r>
              <a:rPr lang="en-US" sz="4999" dirty="0">
                <a:solidFill>
                  <a:srgbClr val="000000"/>
                </a:solidFill>
                <a:latin typeface="Pompiere"/>
                <a:ea typeface="Pompiere"/>
                <a:cs typeface="Pompiere"/>
                <a:sym typeface="Pompiere"/>
              </a:rPr>
              <a:t>:</a:t>
            </a:r>
          </a:p>
        </p:txBody>
      </p:sp>
      <p:sp>
        <p:nvSpPr>
          <p:cNvPr id="12" name="TextBox 12"/>
          <p:cNvSpPr txBox="1"/>
          <p:nvPr/>
        </p:nvSpPr>
        <p:spPr>
          <a:xfrm>
            <a:off x="3362734" y="5112956"/>
            <a:ext cx="12797656"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2.300,00 € abzüglich Selbstbehalt von 1.450,00 € = 850,00 €</a:t>
            </a:r>
          </a:p>
        </p:txBody>
      </p:sp>
      <p:sp>
        <p:nvSpPr>
          <p:cNvPr id="13" name="TextBox 13"/>
          <p:cNvSpPr txBox="1"/>
          <p:nvPr/>
        </p:nvSpPr>
        <p:spPr>
          <a:xfrm>
            <a:off x="10103121" y="4036185"/>
            <a:ext cx="7318772"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45 % von 2.300,00 € = 1.035,00 €</a:t>
            </a:r>
          </a:p>
        </p:txBody>
      </p:sp>
      <p:sp>
        <p:nvSpPr>
          <p:cNvPr id="14" name="TextBox 14"/>
          <p:cNvSpPr txBox="1"/>
          <p:nvPr/>
        </p:nvSpPr>
        <p:spPr>
          <a:xfrm>
            <a:off x="3362734" y="6242052"/>
            <a:ext cx="11724866" cy="842988"/>
          </a:xfrm>
          <a:prstGeom prst="rect">
            <a:avLst/>
          </a:prstGeom>
        </p:spPr>
        <p:txBody>
          <a:bodyPr wrap="square"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abzüglich</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Kindesunterhalt</a:t>
            </a:r>
            <a:r>
              <a:rPr lang="en-US" sz="4999" dirty="0">
                <a:solidFill>
                  <a:srgbClr val="000000"/>
                </a:solidFill>
                <a:latin typeface="Pompiere"/>
                <a:ea typeface="Pompiere"/>
                <a:cs typeface="Pompiere"/>
                <a:sym typeface="Pompiere"/>
              </a:rPr>
              <a:t> von 850,00 € (2x 425,00 €)</a:t>
            </a:r>
          </a:p>
        </p:txBody>
      </p:sp>
      <p:sp>
        <p:nvSpPr>
          <p:cNvPr id="15" name="TextBox 15"/>
          <p:cNvSpPr txBox="1"/>
          <p:nvPr/>
        </p:nvSpPr>
        <p:spPr>
          <a:xfrm>
            <a:off x="3362734" y="7315201"/>
            <a:ext cx="11544159" cy="1739900"/>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Rest = 0,00 € (</a:t>
            </a:r>
            <a:r>
              <a:rPr lang="en-US" sz="4999" dirty="0" err="1">
                <a:solidFill>
                  <a:srgbClr val="000000"/>
                </a:solidFill>
                <a:latin typeface="Pompiere"/>
                <a:ea typeface="Pompiere"/>
                <a:cs typeface="Pompiere"/>
                <a:sym typeface="Pompiere"/>
              </a:rPr>
              <a:t>Ehefrau</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daher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Leistungsfähigkeit</a:t>
            </a:r>
            <a:r>
              <a:rPr lang="en-US" sz="4999" dirty="0">
                <a:solidFill>
                  <a:srgbClr val="000000"/>
                </a:solidFill>
                <a:latin typeface="Pompiere"/>
                <a:ea typeface="Pompiere"/>
                <a:cs typeface="Pompiere"/>
                <a:sym typeface="Pompiere"/>
              </a:rPr>
              <a:t> in </a:t>
            </a:r>
            <a:r>
              <a:rPr lang="en-US" sz="4999" dirty="0" err="1">
                <a:solidFill>
                  <a:srgbClr val="000000"/>
                </a:solidFill>
                <a:latin typeface="Pompiere"/>
                <a:ea typeface="Pompiere"/>
                <a:cs typeface="Pompiere"/>
                <a:sym typeface="Pompiere"/>
              </a:rPr>
              <a:t>Höhe</a:t>
            </a:r>
            <a:r>
              <a:rPr lang="en-US" sz="4999" dirty="0">
                <a:solidFill>
                  <a:srgbClr val="000000"/>
                </a:solidFill>
                <a:latin typeface="Pompiere"/>
                <a:ea typeface="Pompiere"/>
                <a:cs typeface="Pompiere"/>
                <a:sym typeface="Pompiere"/>
              </a:rPr>
              <a:t> von 0,00 €)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362734" y="540275"/>
            <a:ext cx="14255359" cy="3564739"/>
            <a:chOff x="0" y="0"/>
            <a:chExt cx="2208528" cy="552271"/>
          </a:xfrm>
        </p:grpSpPr>
        <p:sp>
          <p:nvSpPr>
            <p:cNvPr id="4" name="Freeform 4"/>
            <p:cNvSpPr/>
            <p:nvPr/>
          </p:nvSpPr>
          <p:spPr>
            <a:xfrm>
              <a:off x="0" y="0"/>
              <a:ext cx="2208528" cy="552271"/>
            </a:xfrm>
            <a:custGeom>
              <a:avLst/>
              <a:gdLst/>
              <a:ahLst/>
              <a:cxnLst/>
              <a:rect l="l" t="t" r="r" b="b"/>
              <a:pathLst>
                <a:path w="2208528" h="552271">
                  <a:moveTo>
                    <a:pt x="12491" y="0"/>
                  </a:moveTo>
                  <a:lnTo>
                    <a:pt x="2196037" y="0"/>
                  </a:lnTo>
                  <a:cubicBezTo>
                    <a:pt x="2202936" y="0"/>
                    <a:pt x="2208528" y="5592"/>
                    <a:pt x="2208528" y="12491"/>
                  </a:cubicBezTo>
                  <a:lnTo>
                    <a:pt x="2208528" y="539780"/>
                  </a:lnTo>
                  <a:cubicBezTo>
                    <a:pt x="2208528" y="546679"/>
                    <a:pt x="2202936" y="552271"/>
                    <a:pt x="2196037" y="552271"/>
                  </a:cubicBezTo>
                  <a:lnTo>
                    <a:pt x="12491" y="552271"/>
                  </a:lnTo>
                  <a:cubicBezTo>
                    <a:pt x="5592" y="552271"/>
                    <a:pt x="0" y="546679"/>
                    <a:pt x="0" y="539780"/>
                  </a:cubicBezTo>
                  <a:lnTo>
                    <a:pt x="0" y="12491"/>
                  </a:lnTo>
                  <a:cubicBezTo>
                    <a:pt x="0" y="5592"/>
                    <a:pt x="5592" y="0"/>
                    <a:pt x="12491" y="0"/>
                  </a:cubicBezTo>
                  <a:close/>
                </a:path>
              </a:pathLst>
            </a:custGeom>
            <a:blipFill>
              <a:blip r:embed="rId3"/>
              <a:stretch>
                <a:fillRect t="-83466" b="-83466"/>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C2d</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683388" y="693870"/>
            <a:ext cx="13614053" cy="31908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mpiere"/>
                <a:ea typeface="Pompiere"/>
                <a:cs typeface="Pompiere"/>
                <a:sym typeface="Pompiere"/>
              </a:rPr>
              <a:t>Es besteht folgender vereinfachter Sachverhalt: Christian ist verpflichtet an seine Ehefrau Anna Trennungsunterhalt </a:t>
            </a:r>
          </a:p>
          <a:p>
            <a:pPr algn="l">
              <a:lnSpc>
                <a:spcPts val="4200"/>
              </a:lnSpc>
              <a:spcBef>
                <a:spcPct val="0"/>
              </a:spcBef>
            </a:pPr>
            <a:r>
              <a:rPr lang="en-US" sz="3000">
                <a:solidFill>
                  <a:srgbClr val="000000"/>
                </a:solidFill>
                <a:latin typeface="Pompiere"/>
                <a:ea typeface="Pompiere"/>
                <a:cs typeface="Pompiere"/>
                <a:sym typeface="Pompiere"/>
              </a:rPr>
              <a:t>und an seinen Sohn Kindesunterhalt in Höhe von 480,00 € zu zahlen. Christian hat aufgrund seines bereinigten </a:t>
            </a:r>
          </a:p>
          <a:p>
            <a:pPr algn="l">
              <a:lnSpc>
                <a:spcPts val="4200"/>
              </a:lnSpc>
              <a:spcBef>
                <a:spcPct val="0"/>
              </a:spcBef>
            </a:pPr>
            <a:r>
              <a:rPr lang="en-US" sz="3000">
                <a:solidFill>
                  <a:srgbClr val="000000"/>
                </a:solidFill>
                <a:latin typeface="Pompiere"/>
                <a:ea typeface="Pompiere"/>
                <a:cs typeface="Pompiere"/>
                <a:sym typeface="Pompiere"/>
              </a:rPr>
              <a:t>Nettoeinkommens folgenden Betrag zur Verfügung: 3.550,00 €. Der Selbstbehalt in Höhe von 1450,00 € muss </a:t>
            </a:r>
          </a:p>
          <a:p>
            <a:pPr algn="l">
              <a:lnSpc>
                <a:spcPts val="4200"/>
              </a:lnSpc>
              <a:spcBef>
                <a:spcPct val="0"/>
              </a:spcBef>
            </a:pPr>
            <a:r>
              <a:rPr lang="en-US" sz="3000">
                <a:solidFill>
                  <a:srgbClr val="000000"/>
                </a:solidFill>
                <a:latin typeface="Pompiere"/>
                <a:ea typeface="Pompiere"/>
                <a:cs typeface="Pompiere"/>
                <a:sym typeface="Pompiere"/>
              </a:rPr>
              <a:t>berücksichtigt werden. Seine Ehefrau Anna hat aufgrund seines bereinigten Nettoeinkommens folgenden Betrag zur </a:t>
            </a:r>
          </a:p>
          <a:p>
            <a:pPr algn="l">
              <a:lnSpc>
                <a:spcPts val="4200"/>
              </a:lnSpc>
              <a:spcBef>
                <a:spcPct val="0"/>
              </a:spcBef>
            </a:pPr>
            <a:r>
              <a:rPr lang="en-US" sz="3000">
                <a:solidFill>
                  <a:srgbClr val="000000"/>
                </a:solidFill>
                <a:latin typeface="Pompiere"/>
                <a:ea typeface="Pompiere"/>
                <a:cs typeface="Pompiere"/>
                <a:sym typeface="Pompiere"/>
              </a:rPr>
              <a:t>Verfügung: 950,00 €. Wieviel Unterhalt zahlt er an die Kinder? Wieviel Unterhalt müsste er der Ehefrau rechnerisch </a:t>
            </a:r>
          </a:p>
          <a:p>
            <a:pPr algn="l">
              <a:lnSpc>
                <a:spcPts val="4200"/>
              </a:lnSpc>
              <a:spcBef>
                <a:spcPct val="0"/>
              </a:spcBef>
            </a:pPr>
            <a:r>
              <a:rPr lang="en-US" sz="3000">
                <a:solidFill>
                  <a:srgbClr val="000000"/>
                </a:solidFill>
                <a:latin typeface="Pompiere"/>
                <a:ea typeface="Pompiere"/>
                <a:cs typeface="Pompiere"/>
                <a:sym typeface="Pompiere"/>
              </a:rPr>
              <a:t>zahlen und in welcher Höhe ist er tatsächlich Leistungsfähig? Begründen Sie, wie Sie auf den Betrag kommen!</a:t>
            </a:r>
          </a:p>
        </p:txBody>
      </p:sp>
      <p:sp>
        <p:nvSpPr>
          <p:cNvPr id="10" name="TextBox 10"/>
          <p:cNvSpPr txBox="1"/>
          <p:nvPr/>
        </p:nvSpPr>
        <p:spPr>
          <a:xfrm>
            <a:off x="1028700" y="4804416"/>
            <a:ext cx="2099444"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Unterhalt: </a:t>
            </a:r>
          </a:p>
        </p:txBody>
      </p:sp>
      <p:sp>
        <p:nvSpPr>
          <p:cNvPr id="11" name="TextBox 11"/>
          <p:cNvSpPr txBox="1"/>
          <p:nvPr/>
        </p:nvSpPr>
        <p:spPr>
          <a:xfrm>
            <a:off x="5582832" y="7127876"/>
            <a:ext cx="11771210"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tatsächlich: 1.170,00 € - voll leistungsfähig</a:t>
            </a:r>
          </a:p>
        </p:txBody>
      </p:sp>
      <p:sp>
        <p:nvSpPr>
          <p:cNvPr id="12" name="TextBox 12"/>
          <p:cNvSpPr txBox="1"/>
          <p:nvPr/>
        </p:nvSpPr>
        <p:spPr>
          <a:xfrm>
            <a:off x="5582832" y="4804416"/>
            <a:ext cx="2186880"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480,00 € </a:t>
            </a:r>
          </a:p>
        </p:txBody>
      </p:sp>
      <p:sp>
        <p:nvSpPr>
          <p:cNvPr id="13" name="TextBox 13"/>
          <p:cNvSpPr txBox="1"/>
          <p:nvPr/>
        </p:nvSpPr>
        <p:spPr>
          <a:xfrm>
            <a:off x="1028700" y="6016625"/>
            <a:ext cx="3973339"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Trennungsunterhalt: </a:t>
            </a:r>
          </a:p>
        </p:txBody>
      </p:sp>
      <p:sp>
        <p:nvSpPr>
          <p:cNvPr id="14" name="TextBox 14"/>
          <p:cNvSpPr txBox="1"/>
          <p:nvPr/>
        </p:nvSpPr>
        <p:spPr>
          <a:xfrm>
            <a:off x="5582832" y="6016625"/>
            <a:ext cx="4735413" cy="854075"/>
          </a:xfrm>
          <a:prstGeom prst="rect">
            <a:avLst/>
          </a:prstGeom>
        </p:spPr>
        <p:txBody>
          <a:bodyPr lIns="0" tIns="0" rIns="0" bIns="0" rtlCol="0" anchor="t">
            <a:spAutoFit/>
          </a:bodyPr>
          <a:lstStyle/>
          <a:p>
            <a:pPr algn="l">
              <a:lnSpc>
                <a:spcPts val="6999"/>
              </a:lnSpc>
              <a:spcBef>
                <a:spcPct val="0"/>
              </a:spcBef>
            </a:pPr>
            <a:r>
              <a:rPr lang="en-US" sz="4999">
                <a:solidFill>
                  <a:srgbClr val="000000"/>
                </a:solidFill>
                <a:latin typeface="Pompiere"/>
                <a:ea typeface="Pompiere"/>
                <a:cs typeface="Pompiere"/>
                <a:sym typeface="Pompiere"/>
              </a:rPr>
              <a:t>rechnerisch: 1.170,00 €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362734" y="540275"/>
            <a:ext cx="14255359" cy="3564739"/>
            <a:chOff x="0" y="0"/>
            <a:chExt cx="2208528" cy="552271"/>
          </a:xfrm>
        </p:grpSpPr>
        <p:sp>
          <p:nvSpPr>
            <p:cNvPr id="4" name="Freeform 4"/>
            <p:cNvSpPr/>
            <p:nvPr/>
          </p:nvSpPr>
          <p:spPr>
            <a:xfrm>
              <a:off x="0" y="0"/>
              <a:ext cx="2208528" cy="552271"/>
            </a:xfrm>
            <a:custGeom>
              <a:avLst/>
              <a:gdLst/>
              <a:ahLst/>
              <a:cxnLst/>
              <a:rect l="l" t="t" r="r" b="b"/>
              <a:pathLst>
                <a:path w="2208528" h="552271">
                  <a:moveTo>
                    <a:pt x="12491" y="0"/>
                  </a:moveTo>
                  <a:lnTo>
                    <a:pt x="2196037" y="0"/>
                  </a:lnTo>
                  <a:cubicBezTo>
                    <a:pt x="2202936" y="0"/>
                    <a:pt x="2208528" y="5592"/>
                    <a:pt x="2208528" y="12491"/>
                  </a:cubicBezTo>
                  <a:lnTo>
                    <a:pt x="2208528" y="539780"/>
                  </a:lnTo>
                  <a:cubicBezTo>
                    <a:pt x="2208528" y="546679"/>
                    <a:pt x="2202936" y="552271"/>
                    <a:pt x="2196037" y="552271"/>
                  </a:cubicBezTo>
                  <a:lnTo>
                    <a:pt x="12491" y="552271"/>
                  </a:lnTo>
                  <a:cubicBezTo>
                    <a:pt x="5592" y="552271"/>
                    <a:pt x="0" y="546679"/>
                    <a:pt x="0" y="539780"/>
                  </a:cubicBezTo>
                  <a:lnTo>
                    <a:pt x="0" y="12491"/>
                  </a:lnTo>
                  <a:cubicBezTo>
                    <a:pt x="0" y="5592"/>
                    <a:pt x="5592" y="0"/>
                    <a:pt x="12491" y="0"/>
                  </a:cubicBezTo>
                  <a:close/>
                </a:path>
              </a:pathLst>
            </a:custGeom>
            <a:blipFill>
              <a:blip r:embed="rId3"/>
              <a:stretch>
                <a:fillRect t="-83466" b="-83466"/>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a:solidFill>
                  <a:srgbClr val="004AAD"/>
                </a:solidFill>
                <a:latin typeface="Canva Sans"/>
                <a:ea typeface="Canva Sans"/>
                <a:cs typeface="Canva Sans"/>
                <a:sym typeface="Canva Sans"/>
              </a:rPr>
              <a:t>C2d</a:t>
            </a:r>
            <a:r>
              <a:rPr lang="en-US" sz="3999" u="sng">
                <a:solidFill>
                  <a:srgbClr val="004AAD"/>
                </a:solidFill>
                <a:latin typeface="Canva Sans"/>
                <a:ea typeface="Canva Sans"/>
                <a:cs typeface="Canva Sans"/>
                <a:sym typeface="Canva Sans"/>
                <a:hlinkClick r:id="rId7" action="ppaction://hlinksldjump"/>
              </a:rPr>
              <a:t>)</a:t>
            </a:r>
          </a:p>
        </p:txBody>
      </p:sp>
      <p:sp>
        <p:nvSpPr>
          <p:cNvPr id="9" name="TextBox 9"/>
          <p:cNvSpPr txBox="1"/>
          <p:nvPr/>
        </p:nvSpPr>
        <p:spPr>
          <a:xfrm>
            <a:off x="3683388" y="693870"/>
            <a:ext cx="13614053" cy="319087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mpiere"/>
                <a:ea typeface="Pompiere"/>
                <a:cs typeface="Pompiere"/>
                <a:sym typeface="Pompiere"/>
              </a:rPr>
              <a:t>Es besteht folgender vereinfachter Sachverhalt: Christian ist verpflichtet an seine Ehefrau Anna Trennungsunterhalt </a:t>
            </a:r>
          </a:p>
          <a:p>
            <a:pPr algn="l">
              <a:lnSpc>
                <a:spcPts val="4200"/>
              </a:lnSpc>
              <a:spcBef>
                <a:spcPct val="0"/>
              </a:spcBef>
            </a:pPr>
            <a:r>
              <a:rPr lang="en-US" sz="3000">
                <a:solidFill>
                  <a:srgbClr val="000000"/>
                </a:solidFill>
                <a:latin typeface="Pompiere"/>
                <a:ea typeface="Pompiere"/>
                <a:cs typeface="Pompiere"/>
                <a:sym typeface="Pompiere"/>
              </a:rPr>
              <a:t>und an seinen Sohn Kindesunterhalt in Höhe von 480,00 € zu zahlen. Christian hat aufgrund seines bereinigten </a:t>
            </a:r>
          </a:p>
          <a:p>
            <a:pPr algn="l">
              <a:lnSpc>
                <a:spcPts val="4200"/>
              </a:lnSpc>
              <a:spcBef>
                <a:spcPct val="0"/>
              </a:spcBef>
            </a:pPr>
            <a:r>
              <a:rPr lang="en-US" sz="3000">
                <a:solidFill>
                  <a:srgbClr val="000000"/>
                </a:solidFill>
                <a:latin typeface="Pompiere"/>
                <a:ea typeface="Pompiere"/>
                <a:cs typeface="Pompiere"/>
                <a:sym typeface="Pompiere"/>
              </a:rPr>
              <a:t>Nettoeinkommens folgenden Betrag zur Verfügung: 3.550,00 €. Der Selbstbehalt in Höhe von 1450,00 € muss </a:t>
            </a:r>
          </a:p>
          <a:p>
            <a:pPr algn="l">
              <a:lnSpc>
                <a:spcPts val="4200"/>
              </a:lnSpc>
              <a:spcBef>
                <a:spcPct val="0"/>
              </a:spcBef>
            </a:pPr>
            <a:r>
              <a:rPr lang="en-US" sz="3000">
                <a:solidFill>
                  <a:srgbClr val="000000"/>
                </a:solidFill>
                <a:latin typeface="Pompiere"/>
                <a:ea typeface="Pompiere"/>
                <a:cs typeface="Pompiere"/>
                <a:sym typeface="Pompiere"/>
              </a:rPr>
              <a:t>berücksichtigt werden. Seine Ehefrau Anna hat aufgrund seines bereinigten Nettoeinkommens folgenden Betrag zur </a:t>
            </a:r>
          </a:p>
          <a:p>
            <a:pPr algn="l">
              <a:lnSpc>
                <a:spcPts val="4200"/>
              </a:lnSpc>
              <a:spcBef>
                <a:spcPct val="0"/>
              </a:spcBef>
            </a:pPr>
            <a:r>
              <a:rPr lang="en-US" sz="3000">
                <a:solidFill>
                  <a:srgbClr val="000000"/>
                </a:solidFill>
                <a:latin typeface="Pompiere"/>
                <a:ea typeface="Pompiere"/>
                <a:cs typeface="Pompiere"/>
                <a:sym typeface="Pompiere"/>
              </a:rPr>
              <a:t>Verfügung: 950,00 €. Wieviel Unterhalt zahlt er an die Kinder? Wieviel Unterhalt müsste er der Ehefrau rechnerisch </a:t>
            </a:r>
          </a:p>
          <a:p>
            <a:pPr algn="l">
              <a:lnSpc>
                <a:spcPts val="4200"/>
              </a:lnSpc>
              <a:spcBef>
                <a:spcPct val="0"/>
              </a:spcBef>
            </a:pPr>
            <a:r>
              <a:rPr lang="en-US" sz="3000">
                <a:solidFill>
                  <a:srgbClr val="000000"/>
                </a:solidFill>
                <a:latin typeface="Pompiere"/>
                <a:ea typeface="Pompiere"/>
                <a:cs typeface="Pompiere"/>
                <a:sym typeface="Pompiere"/>
              </a:rPr>
              <a:t>zahlen und in welcher Höhe ist er tatsächlich Leistungsfähig? Begründen Sie, wie Sie auf den Betrag kommen!</a:t>
            </a:r>
          </a:p>
        </p:txBody>
      </p:sp>
      <p:sp>
        <p:nvSpPr>
          <p:cNvPr id="10" name="TextBox 10"/>
          <p:cNvSpPr txBox="1"/>
          <p:nvPr/>
        </p:nvSpPr>
        <p:spPr>
          <a:xfrm>
            <a:off x="499431" y="3241414"/>
            <a:ext cx="2506640" cy="830580"/>
          </a:xfrm>
          <a:prstGeom prst="rect">
            <a:avLst/>
          </a:prstGeom>
        </p:spPr>
        <p:txBody>
          <a:bodyPr wrap="square" lIns="0" tIns="0" rIns="0" bIns="0" rtlCol="0" anchor="t">
            <a:spAutoFit/>
          </a:bodyPr>
          <a:lstStyle/>
          <a:p>
            <a:pPr algn="l">
              <a:lnSpc>
                <a:spcPts val="6719"/>
              </a:lnSpc>
              <a:spcBef>
                <a:spcPct val="0"/>
              </a:spcBef>
            </a:pPr>
            <a:r>
              <a:rPr lang="en-US" sz="4800" dirty="0" err="1">
                <a:solidFill>
                  <a:srgbClr val="000000"/>
                </a:solidFill>
                <a:latin typeface="Pompiere"/>
                <a:ea typeface="Pompiere"/>
                <a:cs typeface="Pompiere"/>
                <a:sym typeface="Pompiere"/>
              </a:rPr>
              <a:t>Rechenweg</a:t>
            </a:r>
            <a:r>
              <a:rPr lang="en-US" sz="4800" dirty="0">
                <a:solidFill>
                  <a:srgbClr val="000000"/>
                </a:solidFill>
                <a:latin typeface="Pompiere"/>
                <a:ea typeface="Pompiere"/>
                <a:cs typeface="Pompiere"/>
                <a:sym typeface="Pompiere"/>
              </a:rPr>
              <a:t>:</a:t>
            </a:r>
          </a:p>
        </p:txBody>
      </p:sp>
      <p:sp>
        <p:nvSpPr>
          <p:cNvPr id="11" name="TextBox 11"/>
          <p:cNvSpPr txBox="1"/>
          <p:nvPr/>
        </p:nvSpPr>
        <p:spPr>
          <a:xfrm>
            <a:off x="514350" y="7151371"/>
            <a:ext cx="12578358"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3.550,00 € abzüglich Selbstbehalt von 1.450,00 € = 2.100,00 €</a:t>
            </a:r>
          </a:p>
        </p:txBody>
      </p:sp>
      <p:sp>
        <p:nvSpPr>
          <p:cNvPr id="12" name="TextBox 12"/>
          <p:cNvSpPr txBox="1"/>
          <p:nvPr/>
        </p:nvSpPr>
        <p:spPr>
          <a:xfrm>
            <a:off x="514350" y="4402852"/>
            <a:ext cx="6413004"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rechnerischer Trennungsunterhalt: </a:t>
            </a:r>
          </a:p>
        </p:txBody>
      </p:sp>
      <p:sp>
        <p:nvSpPr>
          <p:cNvPr id="13" name="TextBox 13"/>
          <p:cNvSpPr txBox="1"/>
          <p:nvPr/>
        </p:nvSpPr>
        <p:spPr>
          <a:xfrm>
            <a:off x="7065429" y="4402852"/>
            <a:ext cx="9799439"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45 % von 3.550,00 € abzüglich Einkommen Ehefrau </a:t>
            </a:r>
          </a:p>
        </p:txBody>
      </p:sp>
      <p:sp>
        <p:nvSpPr>
          <p:cNvPr id="14" name="TextBox 14"/>
          <p:cNvSpPr txBox="1"/>
          <p:nvPr/>
        </p:nvSpPr>
        <p:spPr>
          <a:xfrm>
            <a:off x="499430" y="5369975"/>
            <a:ext cx="17712369" cy="1678305"/>
          </a:xfrm>
          <a:prstGeom prst="rect">
            <a:avLst/>
          </a:prstGeom>
        </p:spPr>
        <p:txBody>
          <a:bodyPr wrap="square" lIns="0" tIns="0" rIns="0" bIns="0" rtlCol="0" anchor="t">
            <a:spAutoFit/>
          </a:bodyPr>
          <a:lstStyle/>
          <a:p>
            <a:pPr algn="l">
              <a:lnSpc>
                <a:spcPts val="6719"/>
              </a:lnSpc>
              <a:spcBef>
                <a:spcPct val="0"/>
              </a:spcBef>
            </a:pPr>
            <a:r>
              <a:rPr lang="en-US" sz="4800" dirty="0">
                <a:solidFill>
                  <a:srgbClr val="000000"/>
                </a:solidFill>
                <a:latin typeface="Pompiere"/>
                <a:ea typeface="Pompiere"/>
                <a:cs typeface="Pompiere"/>
                <a:sym typeface="Pompiere"/>
              </a:rPr>
              <a:t>950,00 € = 1.170,00 € - (3.550,00 € - 950,00 € = 2.600,00 €; 45 % von 2.600,00 € = 1.170,00 €)</a:t>
            </a:r>
          </a:p>
        </p:txBody>
      </p:sp>
      <p:sp>
        <p:nvSpPr>
          <p:cNvPr id="15" name="TextBox 15"/>
          <p:cNvSpPr txBox="1"/>
          <p:nvPr/>
        </p:nvSpPr>
        <p:spPr>
          <a:xfrm>
            <a:off x="499431" y="8178801"/>
            <a:ext cx="7575947"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abzüglich Kindesunterhalt von 480,00 €</a:t>
            </a:r>
          </a:p>
        </p:txBody>
      </p:sp>
      <p:sp>
        <p:nvSpPr>
          <p:cNvPr id="16" name="TextBox 16"/>
          <p:cNvSpPr txBox="1"/>
          <p:nvPr/>
        </p:nvSpPr>
        <p:spPr>
          <a:xfrm>
            <a:off x="514350" y="9153525"/>
            <a:ext cx="14759583" cy="8305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Pompiere"/>
                <a:ea typeface="Pompiere"/>
                <a:cs typeface="Pompiere"/>
                <a:sym typeface="Pompiere"/>
              </a:rPr>
              <a:t>Rest = 1.620,00 € (Ehefrau: daher Leistungsfähigkeit in Höhe von 1.170,00 €)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Benutzerdefiniert</PresentationFormat>
  <Paragraphs>109</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Canva Sans Bold</vt:lpstr>
      <vt:lpstr>Canva Sans</vt:lpstr>
      <vt:lpstr>Calibri</vt:lpstr>
      <vt:lpstr>Pompiere</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C2</dc:title>
  <cp:lastModifiedBy>Carus, Natascha</cp:lastModifiedBy>
  <cp:revision>3</cp:revision>
  <dcterms:created xsi:type="dcterms:W3CDTF">2006-08-16T00:00:00Z</dcterms:created>
  <dcterms:modified xsi:type="dcterms:W3CDTF">2025-01-28T10:12:52Z</dcterms:modified>
  <dc:identifier>DAGcD5zVi6w</dc:identifier>
</cp:coreProperties>
</file>