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48" d="100"/>
          <a:sy n="48" d="100"/>
        </p:scale>
        <p:origin x="42"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de-DE" smtClean="0"/>
              <a:t>Titelmasterformat durch Klicken bearbeiten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Formatvorlagen des Textmasters bearbeiten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de-DE" smtClean="0"/>
              <a:t>Titelmasterformat durch Klicken bearbeiten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2A54C80-263E-416B-A8E0-580EDEADCBDC}"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Nachlasssachen</a:t>
            </a:r>
            <a:endParaRPr lang="de-DE" dirty="0"/>
          </a:p>
        </p:txBody>
      </p:sp>
      <p:sp>
        <p:nvSpPr>
          <p:cNvPr id="3" name="Untertitel 2"/>
          <p:cNvSpPr>
            <a:spLocks noGrp="1"/>
          </p:cNvSpPr>
          <p:nvPr>
            <p:ph type="subTitle" idx="1"/>
          </p:nvPr>
        </p:nvSpPr>
        <p:spPr/>
        <p:txBody>
          <a:bodyPr>
            <a:normAutofit/>
          </a:bodyPr>
          <a:lstStyle/>
          <a:p>
            <a:r>
              <a:rPr lang="de-DE" dirty="0" smtClean="0"/>
              <a:t> </a:t>
            </a:r>
            <a:endParaRPr lang="de-DE" dirty="0"/>
          </a:p>
        </p:txBody>
      </p:sp>
    </p:spTree>
    <p:extLst>
      <p:ext uri="{BB962C8B-B14F-4D97-AF65-F5344CB8AC3E}">
        <p14:creationId xmlns:p14="http://schemas.microsoft.com/office/powerpoint/2010/main" val="3111075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Das Stammesprinzip oder Erbfolge nach Stämmen</a:t>
            </a:r>
            <a:endParaRPr lang="de-DE" dirty="0"/>
          </a:p>
        </p:txBody>
      </p:sp>
      <p:sp>
        <p:nvSpPr>
          <p:cNvPr id="3" name="Inhaltsplatzhalter 2"/>
          <p:cNvSpPr>
            <a:spLocks noGrp="1"/>
          </p:cNvSpPr>
          <p:nvPr>
            <p:ph idx="1"/>
          </p:nvPr>
        </p:nvSpPr>
        <p:spPr/>
        <p:txBody>
          <a:bodyPr/>
          <a:lstStyle/>
          <a:p>
            <a:r>
              <a:rPr lang="de-DE" dirty="0" smtClean="0"/>
              <a:t>Innerhalb der ersten Ordnung werden die Erben und die Quote ihres Erbteils nach Stämmen ermittelt. In einem Stamm fasst das Gesetz diejenigen Abkömmlinge zusammen, die durch ein und dieselbe Person mit dem Erblasser verwandt sind. </a:t>
            </a:r>
          </a:p>
          <a:p>
            <a:r>
              <a:rPr lang="de-DE" dirty="0" smtClean="0"/>
              <a:t>Jedes Kind des Erblassers, ob ehelich oder unehelich, bildet zusammen mit seinen Abkömmlingen einen gesonderten Stamm. Jeder Stamm hat den gleichen Erbteil.</a:t>
            </a:r>
          </a:p>
          <a:p>
            <a:r>
              <a:rPr lang="de-DE" dirty="0" smtClean="0"/>
              <a:t>Dabei schließt der nähere Abkömmling seine eigenen Abkömmlinge aus (§ 1924 Abs. 2 BGB)</a:t>
            </a:r>
            <a:endParaRPr lang="de-DE" dirty="0"/>
          </a:p>
        </p:txBody>
      </p:sp>
    </p:spTree>
    <p:extLst>
      <p:ext uri="{BB962C8B-B14F-4D97-AF65-F5344CB8AC3E}">
        <p14:creationId xmlns:p14="http://schemas.microsoft.com/office/powerpoint/2010/main" val="38028098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Erbquoten, ein Beispiel:</a:t>
            </a:r>
            <a:endParaRPr lang="de-DE" dirty="0"/>
          </a:p>
        </p:txBody>
      </p:sp>
      <p:pic>
        <p:nvPicPr>
          <p:cNvPr id="4" name="Inhaltsplatzhalter 3"/>
          <p:cNvPicPr>
            <a:picLocks noGrp="1" noChangeAspect="1"/>
          </p:cNvPicPr>
          <p:nvPr>
            <p:ph idx="1"/>
          </p:nvPr>
        </p:nvPicPr>
        <p:blipFill>
          <a:blip r:embed="rId2"/>
          <a:stretch>
            <a:fillRect/>
          </a:stretch>
        </p:blipFill>
        <p:spPr>
          <a:xfrm>
            <a:off x="3279040" y="2160588"/>
            <a:ext cx="3393957" cy="3881437"/>
          </a:xfrm>
          <a:prstGeom prst="rect">
            <a:avLst/>
          </a:prstGeom>
        </p:spPr>
      </p:pic>
    </p:spTree>
    <p:extLst>
      <p:ext uri="{BB962C8B-B14F-4D97-AF65-F5344CB8AC3E}">
        <p14:creationId xmlns:p14="http://schemas.microsoft.com/office/powerpoint/2010/main" val="1237152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fällt Ihnen zum Thema Nachlass ein?</a:t>
            </a:r>
            <a:endParaRPr lang="de-DE" dirty="0"/>
          </a:p>
        </p:txBody>
      </p:sp>
      <p:sp>
        <p:nvSpPr>
          <p:cNvPr id="3" name="Inhaltsplatzhalter 2"/>
          <p:cNvSpPr>
            <a:spLocks noGrp="1"/>
          </p:cNvSpPr>
          <p:nvPr>
            <p:ph idx="1"/>
          </p:nvPr>
        </p:nvSpPr>
        <p:spPr/>
        <p:txBody>
          <a:bodyPr>
            <a:normAutofit lnSpcReduction="10000"/>
          </a:bodyPr>
          <a:lstStyle/>
          <a:p>
            <a:r>
              <a:rPr lang="de-DE" dirty="0" smtClean="0"/>
              <a:t>Erbrecht                                                     Erbvertrag                                    </a:t>
            </a:r>
          </a:p>
          <a:p>
            <a:endParaRPr lang="de-DE" dirty="0"/>
          </a:p>
          <a:p>
            <a:r>
              <a:rPr lang="de-DE" dirty="0" smtClean="0"/>
              <a:t>              Testament                                         Erbfall</a:t>
            </a:r>
          </a:p>
          <a:p>
            <a:pPr marL="0" indent="0">
              <a:buNone/>
            </a:pPr>
            <a:endParaRPr lang="de-DE" dirty="0" smtClean="0"/>
          </a:p>
          <a:p>
            <a:r>
              <a:rPr lang="de-DE" dirty="0" smtClean="0"/>
              <a:t>Nachlass                               Notar</a:t>
            </a:r>
          </a:p>
          <a:p>
            <a:endParaRPr lang="de-DE" dirty="0"/>
          </a:p>
          <a:p>
            <a:r>
              <a:rPr lang="de-DE" dirty="0" smtClean="0"/>
              <a:t>                                                                          Erblasser/Testator</a:t>
            </a:r>
          </a:p>
          <a:p>
            <a:r>
              <a:rPr lang="de-DE" dirty="0"/>
              <a:t> </a:t>
            </a:r>
            <a:r>
              <a:rPr lang="de-DE" dirty="0" smtClean="0"/>
              <a:t>               Erben                   Erbfolge</a:t>
            </a:r>
          </a:p>
          <a:p>
            <a:endParaRPr lang="de-DE" dirty="0" smtClean="0"/>
          </a:p>
          <a:p>
            <a:r>
              <a:rPr lang="de-DE" dirty="0" smtClean="0"/>
              <a:t>Erbfähigkeit</a:t>
            </a:r>
            <a:endParaRPr lang="de-DE" dirty="0"/>
          </a:p>
        </p:txBody>
      </p:sp>
    </p:spTree>
    <p:extLst>
      <p:ext uri="{BB962C8B-B14F-4D97-AF65-F5344CB8AC3E}">
        <p14:creationId xmlns:p14="http://schemas.microsoft.com/office/powerpoint/2010/main" val="705647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anim calcmode="lin" valueType="num">
                                      <p:cBhvr>
                                        <p:cTn id="15"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anim calcmode="lin" valueType="num">
                                      <p:cBhvr>
                                        <p:cTn id="22"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2000"/>
                                        <p:tgtEl>
                                          <p:spTgt spid="3">
                                            <p:txEl>
                                              <p:pRg st="6" end="6"/>
                                            </p:txEl>
                                          </p:spTgt>
                                        </p:tgtEl>
                                      </p:cBhvr>
                                    </p:animEffect>
                                    <p:anim calcmode="lin" valueType="num">
                                      <p:cBhvr>
                                        <p:cTn id="29"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000"/>
                                        <p:tgtEl>
                                          <p:spTgt spid="3">
                                            <p:txEl>
                                              <p:pRg st="7" end="7"/>
                                            </p:txEl>
                                          </p:spTgt>
                                        </p:tgtEl>
                                      </p:cBhvr>
                                    </p:animEffect>
                                    <p:anim calcmode="lin" valueType="num">
                                      <p:cBhvr>
                                        <p:cTn id="36"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2000"/>
                                        <p:tgtEl>
                                          <p:spTgt spid="3">
                                            <p:txEl>
                                              <p:pRg st="9" end="9"/>
                                            </p:txEl>
                                          </p:spTgt>
                                        </p:tgtEl>
                                      </p:cBhvr>
                                    </p:animEffect>
                                    <p:anim calcmode="lin" valueType="num">
                                      <p:cBhvr>
                                        <p:cTn id="43"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800" dirty="0" smtClean="0"/>
              <a:t>Nach dem Tod eines Menschen stellt sich die Frage: Wer bekommt die Sachen von einer verstorbenen Person?</a:t>
            </a:r>
            <a:endParaRPr lang="de-DE" sz="2800" dirty="0"/>
          </a:p>
        </p:txBody>
      </p:sp>
      <p:pic>
        <p:nvPicPr>
          <p:cNvPr id="8" name="Inhaltsplatzhalter 7"/>
          <p:cNvPicPr>
            <a:picLocks noGrp="1" noChangeAspect="1"/>
          </p:cNvPicPr>
          <p:nvPr>
            <p:ph idx="1"/>
          </p:nvPr>
        </p:nvPicPr>
        <p:blipFill>
          <a:blip r:embed="rId2"/>
          <a:stretch>
            <a:fillRect/>
          </a:stretch>
        </p:blipFill>
        <p:spPr>
          <a:xfrm>
            <a:off x="4018756" y="2910681"/>
            <a:ext cx="1914525" cy="2381250"/>
          </a:xfrm>
          <a:prstGeom prst="rect">
            <a:avLst/>
          </a:prstGeom>
        </p:spPr>
      </p:pic>
      <p:pic>
        <p:nvPicPr>
          <p:cNvPr id="9" name="Grafik 8"/>
          <p:cNvPicPr>
            <a:picLocks noChangeAspect="1"/>
          </p:cNvPicPr>
          <p:nvPr/>
        </p:nvPicPr>
        <p:blipFill>
          <a:blip r:embed="rId3"/>
          <a:stretch>
            <a:fillRect/>
          </a:stretch>
        </p:blipFill>
        <p:spPr>
          <a:xfrm>
            <a:off x="6760029" y="2049236"/>
            <a:ext cx="1967592" cy="1151164"/>
          </a:xfrm>
          <a:prstGeom prst="rect">
            <a:avLst/>
          </a:prstGeom>
        </p:spPr>
      </p:pic>
      <p:pic>
        <p:nvPicPr>
          <p:cNvPr id="11" name="Grafik 10"/>
          <p:cNvPicPr>
            <a:picLocks noChangeAspect="1"/>
          </p:cNvPicPr>
          <p:nvPr/>
        </p:nvPicPr>
        <p:blipFill>
          <a:blip r:embed="rId4"/>
          <a:stretch>
            <a:fillRect/>
          </a:stretch>
        </p:blipFill>
        <p:spPr>
          <a:xfrm>
            <a:off x="930728" y="3261745"/>
            <a:ext cx="2408465" cy="1265353"/>
          </a:xfrm>
          <a:prstGeom prst="rect">
            <a:avLst/>
          </a:prstGeom>
        </p:spPr>
      </p:pic>
      <p:pic>
        <p:nvPicPr>
          <p:cNvPr id="12" name="Grafik 11"/>
          <p:cNvPicPr>
            <a:picLocks noChangeAspect="1"/>
          </p:cNvPicPr>
          <p:nvPr/>
        </p:nvPicPr>
        <p:blipFill>
          <a:blip r:embed="rId5"/>
          <a:stretch>
            <a:fillRect/>
          </a:stretch>
        </p:blipFill>
        <p:spPr>
          <a:xfrm>
            <a:off x="6286500" y="3661795"/>
            <a:ext cx="3347357" cy="2102191"/>
          </a:xfrm>
          <a:prstGeom prst="rect">
            <a:avLst/>
          </a:prstGeom>
        </p:spPr>
      </p:pic>
      <p:sp>
        <p:nvSpPr>
          <p:cNvPr id="3" name="Textfeld 2"/>
          <p:cNvSpPr txBox="1"/>
          <p:nvPr/>
        </p:nvSpPr>
        <p:spPr>
          <a:xfrm>
            <a:off x="1461407" y="6253843"/>
            <a:ext cx="2212522" cy="215444"/>
          </a:xfrm>
          <a:prstGeom prst="rect">
            <a:avLst/>
          </a:prstGeom>
          <a:noFill/>
        </p:spPr>
        <p:txBody>
          <a:bodyPr wrap="square" rtlCol="0">
            <a:spAutoFit/>
          </a:bodyPr>
          <a:lstStyle/>
          <a:p>
            <a:r>
              <a:rPr lang="de-DE" sz="800" dirty="0" smtClean="0"/>
              <a:t>Quelle: Ministerium d. Justiz NRW</a:t>
            </a:r>
            <a:endParaRPr lang="de-DE" sz="800" dirty="0"/>
          </a:p>
        </p:txBody>
      </p:sp>
    </p:spTree>
    <p:extLst>
      <p:ext uri="{BB962C8B-B14F-4D97-AF65-F5344CB8AC3E}">
        <p14:creationId xmlns:p14="http://schemas.microsoft.com/office/powerpoint/2010/main" val="482283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smtClean="0"/>
              <a:t>Wer bekommt also das Geld, das Haus oder das Auto?</a:t>
            </a:r>
            <a:endParaRPr lang="de-DE" sz="2800" dirty="0"/>
          </a:p>
        </p:txBody>
      </p:sp>
      <p:sp>
        <p:nvSpPr>
          <p:cNvPr id="3" name="Inhaltsplatzhalter 2"/>
          <p:cNvSpPr>
            <a:spLocks noGrp="1"/>
          </p:cNvSpPr>
          <p:nvPr>
            <p:ph idx="1"/>
          </p:nvPr>
        </p:nvSpPr>
        <p:spPr/>
        <p:txBody>
          <a:bodyPr>
            <a:normAutofit/>
          </a:bodyPr>
          <a:lstStyle/>
          <a:p>
            <a:r>
              <a:rPr lang="de-DE" sz="1600" dirty="0" smtClean="0"/>
              <a:t>Die Person, die etwas vererbt, nennt man </a:t>
            </a:r>
            <a:r>
              <a:rPr lang="de-DE" sz="1600" u="sng" dirty="0" smtClean="0">
                <a:solidFill>
                  <a:srgbClr val="92D050"/>
                </a:solidFill>
              </a:rPr>
              <a:t>Erblasser</a:t>
            </a:r>
          </a:p>
          <a:p>
            <a:r>
              <a:rPr lang="de-DE" sz="1600" dirty="0" smtClean="0">
                <a:solidFill>
                  <a:schemeClr val="tx1"/>
                </a:solidFill>
              </a:rPr>
              <a:t>Mit dem Tod einer Person </a:t>
            </a:r>
            <a:r>
              <a:rPr lang="de-DE" sz="1600" u="sng" dirty="0" smtClean="0">
                <a:solidFill>
                  <a:srgbClr val="92D050"/>
                </a:solidFill>
              </a:rPr>
              <a:t>(Erbfall)</a:t>
            </a:r>
            <a:r>
              <a:rPr lang="de-DE" sz="1600" dirty="0" smtClean="0">
                <a:solidFill>
                  <a:schemeClr val="tx1"/>
                </a:solidFill>
              </a:rPr>
              <a:t> geht deren Vermögen positiv oder negativ </a:t>
            </a:r>
            <a:r>
              <a:rPr lang="de-DE" sz="1600" dirty="0" smtClean="0">
                <a:solidFill>
                  <a:srgbClr val="92D050"/>
                </a:solidFill>
              </a:rPr>
              <a:t>(Erbschaft/ Erbmasse</a:t>
            </a:r>
            <a:r>
              <a:rPr lang="de-DE" sz="1600" smtClean="0">
                <a:solidFill>
                  <a:srgbClr val="92D050"/>
                </a:solidFill>
              </a:rPr>
              <a:t>/ Nachlass)</a:t>
            </a:r>
            <a:r>
              <a:rPr lang="de-DE" sz="1600" smtClean="0">
                <a:solidFill>
                  <a:schemeClr val="tx1"/>
                </a:solidFill>
              </a:rPr>
              <a:t>als </a:t>
            </a:r>
            <a:r>
              <a:rPr lang="de-DE" sz="1600" dirty="0" smtClean="0">
                <a:solidFill>
                  <a:schemeClr val="tx1"/>
                </a:solidFill>
              </a:rPr>
              <a:t>Ganzes auf eine oder mehrere andere Personen </a:t>
            </a:r>
            <a:r>
              <a:rPr lang="de-DE" sz="1600" dirty="0" smtClean="0">
                <a:solidFill>
                  <a:srgbClr val="92D050"/>
                </a:solidFill>
              </a:rPr>
              <a:t>(Erben) </a:t>
            </a:r>
            <a:r>
              <a:rPr lang="de-DE" sz="1600" smtClean="0">
                <a:solidFill>
                  <a:schemeClr val="tx1"/>
                </a:solidFill>
              </a:rPr>
              <a:t>über (§</a:t>
            </a:r>
            <a:r>
              <a:rPr lang="de-DE" sz="1600" dirty="0" smtClean="0">
                <a:solidFill>
                  <a:schemeClr val="tx1"/>
                </a:solidFill>
              </a:rPr>
              <a:t>1922 Abs.1 BGB)</a:t>
            </a:r>
          </a:p>
          <a:p>
            <a:r>
              <a:rPr lang="de-DE" sz="1600" dirty="0" smtClean="0">
                <a:solidFill>
                  <a:schemeClr val="tx1"/>
                </a:solidFill>
              </a:rPr>
              <a:t>Die Person, die etwas erbt (Rechtsnachfolger), nennt man </a:t>
            </a:r>
            <a:r>
              <a:rPr lang="de-DE" sz="1600" u="sng" dirty="0" smtClean="0">
                <a:solidFill>
                  <a:srgbClr val="92D050"/>
                </a:solidFill>
              </a:rPr>
              <a:t>Erbe</a:t>
            </a:r>
          </a:p>
          <a:p>
            <a:r>
              <a:rPr lang="de-DE" sz="1600" dirty="0" smtClean="0">
                <a:solidFill>
                  <a:schemeClr val="tx1"/>
                </a:solidFill>
              </a:rPr>
              <a:t>Die Gesetze, die das Erbe regeln, nennt man </a:t>
            </a:r>
            <a:r>
              <a:rPr lang="de-DE" sz="1600" u="sng" dirty="0" smtClean="0">
                <a:solidFill>
                  <a:srgbClr val="92D050"/>
                </a:solidFill>
              </a:rPr>
              <a:t>Erbrecht</a:t>
            </a:r>
          </a:p>
          <a:p>
            <a:r>
              <a:rPr lang="de-DE" sz="1600" dirty="0" smtClean="0">
                <a:solidFill>
                  <a:schemeClr val="tx1"/>
                </a:solidFill>
              </a:rPr>
              <a:t>Die Person, die ein Testament geschrieben hat, nennt man </a:t>
            </a:r>
            <a:r>
              <a:rPr lang="de-DE" sz="1600" u="sng" dirty="0" smtClean="0">
                <a:solidFill>
                  <a:srgbClr val="92D050"/>
                </a:solidFill>
              </a:rPr>
              <a:t>Testator</a:t>
            </a:r>
          </a:p>
          <a:p>
            <a:r>
              <a:rPr lang="de-DE" sz="1600" dirty="0" smtClean="0">
                <a:solidFill>
                  <a:schemeClr val="tx1"/>
                </a:solidFill>
              </a:rPr>
              <a:t>Die Regelung, die eintritt, wenn kein Testament hinterlassen wurde, nennt man </a:t>
            </a:r>
            <a:r>
              <a:rPr lang="de-DE" sz="1600" u="sng" dirty="0" smtClean="0">
                <a:solidFill>
                  <a:srgbClr val="92D050"/>
                </a:solidFill>
              </a:rPr>
              <a:t>Erbfolge</a:t>
            </a:r>
          </a:p>
          <a:p>
            <a:r>
              <a:rPr lang="de-DE" sz="1500" dirty="0" smtClean="0">
                <a:solidFill>
                  <a:schemeClr val="tx1"/>
                </a:solidFill>
              </a:rPr>
              <a:t>Rechtsfähigkeit bedeutet auch </a:t>
            </a:r>
            <a:r>
              <a:rPr lang="de-DE" sz="1500" u="sng" dirty="0" smtClean="0">
                <a:solidFill>
                  <a:srgbClr val="92D050"/>
                </a:solidFill>
              </a:rPr>
              <a:t>Erbfähigkeit</a:t>
            </a:r>
            <a:r>
              <a:rPr lang="de-DE" sz="1500" dirty="0" smtClean="0">
                <a:solidFill>
                  <a:schemeClr val="tx1"/>
                </a:solidFill>
              </a:rPr>
              <a:t> § 1923 Abs.1 BGB (jedoch Achtung: § 1923 Abs. 2 BGB, wer zum Zeitpunkt des Erbfalls noch nicht lebte, aber gezeugt war, gilt als vor dem Erbfall geboren</a:t>
            </a:r>
          </a:p>
        </p:txBody>
      </p:sp>
    </p:spTree>
    <p:extLst>
      <p:ext uri="{BB962C8B-B14F-4D97-AF65-F5344CB8AC3E}">
        <p14:creationId xmlns:p14="http://schemas.microsoft.com/office/powerpoint/2010/main" val="624099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sind Nachlasssachen ?</a:t>
            </a:r>
            <a:endParaRPr lang="de-DE" dirty="0"/>
          </a:p>
        </p:txBody>
      </p:sp>
      <p:sp>
        <p:nvSpPr>
          <p:cNvPr id="3" name="Inhaltsplatzhalter 2"/>
          <p:cNvSpPr>
            <a:spLocks noGrp="1"/>
          </p:cNvSpPr>
          <p:nvPr>
            <p:ph idx="1"/>
          </p:nvPr>
        </p:nvSpPr>
        <p:spPr/>
        <p:txBody>
          <a:bodyPr/>
          <a:lstStyle/>
          <a:p>
            <a:endParaRPr lang="de-DE" dirty="0" smtClean="0"/>
          </a:p>
          <a:p>
            <a:r>
              <a:rPr lang="de-DE" dirty="0" smtClean="0"/>
              <a:t>Nachlass </a:t>
            </a:r>
            <a:r>
              <a:rPr lang="de-DE" smtClean="0"/>
              <a:t>= Vermögen/Besitz/Schulden </a:t>
            </a:r>
            <a:r>
              <a:rPr lang="de-DE" dirty="0" smtClean="0"/>
              <a:t>einer verstorbenen Person</a:t>
            </a:r>
            <a:endParaRPr lang="de-DE" dirty="0"/>
          </a:p>
          <a:p>
            <a:endParaRPr lang="de-DE" dirty="0" smtClean="0"/>
          </a:p>
          <a:p>
            <a:r>
              <a:rPr lang="de-DE" dirty="0" smtClean="0"/>
              <a:t>Die Begriffsbestimmung ergibt sich aus § 342 Abs. 1 </a:t>
            </a:r>
            <a:r>
              <a:rPr lang="de-DE" dirty="0" err="1" smtClean="0"/>
              <a:t>FamFG</a:t>
            </a:r>
            <a:endParaRPr lang="de-DE" dirty="0" smtClean="0"/>
          </a:p>
          <a:p>
            <a:endParaRPr lang="de-DE" dirty="0"/>
          </a:p>
          <a:p>
            <a:r>
              <a:rPr lang="de-DE" dirty="0" smtClean="0"/>
              <a:t>Zur Wiederholung: Auch im Nachlass unterscheiden wir zwischen materiellem und formellem Recht, d.h. die Anspruchsgrundlage ergibt sich aus dem BGB, hier: §1922 ff, die Handhabung aus dem </a:t>
            </a:r>
            <a:r>
              <a:rPr lang="de-DE" dirty="0" err="1" smtClean="0"/>
              <a:t>FamFG</a:t>
            </a:r>
            <a:r>
              <a:rPr lang="de-DE" dirty="0" smtClean="0"/>
              <a:t>, hier: 342ff </a:t>
            </a:r>
            <a:r>
              <a:rPr lang="de-DE" dirty="0" err="1" smtClean="0"/>
              <a:t>FamFG</a:t>
            </a:r>
            <a:endParaRPr lang="de-DE" dirty="0"/>
          </a:p>
        </p:txBody>
      </p:sp>
    </p:spTree>
    <p:extLst>
      <p:ext uri="{BB962C8B-B14F-4D97-AF65-F5344CB8AC3E}">
        <p14:creationId xmlns:p14="http://schemas.microsoft.com/office/powerpoint/2010/main" val="301803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Wer ist zuständig?</a:t>
            </a:r>
            <a:endParaRPr lang="de-DE" dirty="0"/>
          </a:p>
        </p:txBody>
      </p:sp>
      <p:sp>
        <p:nvSpPr>
          <p:cNvPr id="3" name="Inhaltsplatzhalter 2"/>
          <p:cNvSpPr>
            <a:spLocks noGrp="1"/>
          </p:cNvSpPr>
          <p:nvPr>
            <p:ph idx="1"/>
          </p:nvPr>
        </p:nvSpPr>
        <p:spPr/>
        <p:txBody>
          <a:bodyPr/>
          <a:lstStyle/>
          <a:p>
            <a:r>
              <a:rPr lang="de-DE" dirty="0" smtClean="0"/>
              <a:t>Örtlich:  § 343 </a:t>
            </a:r>
            <a:r>
              <a:rPr lang="de-DE" dirty="0" err="1" smtClean="0"/>
              <a:t>FamFG</a:t>
            </a:r>
            <a:r>
              <a:rPr lang="de-DE" dirty="0" smtClean="0"/>
              <a:t>  </a:t>
            </a:r>
            <a:r>
              <a:rPr lang="de-DE" dirty="0" smtClean="0"/>
              <a:t>- das Gericht, in dessen Bezirk der Erblasser zum Zeitpunkt des Todes seinen gewöhnlichen Aufenthalt hatte  </a:t>
            </a:r>
          </a:p>
          <a:p>
            <a:endParaRPr lang="de-DE" dirty="0" smtClean="0"/>
          </a:p>
          <a:p>
            <a:r>
              <a:rPr lang="de-DE" dirty="0" smtClean="0"/>
              <a:t>Sachlich: Das Amtsgericht, § 23a Abs. 1, S. 1 Nr. 2, Abs. 2 Nr. 2 GVG</a:t>
            </a:r>
          </a:p>
          <a:p>
            <a:endParaRPr lang="de-DE" dirty="0" smtClean="0"/>
          </a:p>
          <a:p>
            <a:r>
              <a:rPr lang="de-DE" dirty="0" smtClean="0"/>
              <a:t>Funktionell: Rechtspfleger, § 3 Nr. 2c) RPflG</a:t>
            </a:r>
          </a:p>
          <a:p>
            <a:pPr marL="0" indent="0">
              <a:buNone/>
            </a:pPr>
            <a:endParaRPr lang="de-DE" dirty="0" smtClean="0"/>
          </a:p>
        </p:txBody>
      </p:sp>
    </p:spTree>
    <p:extLst>
      <p:ext uri="{BB962C8B-B14F-4D97-AF65-F5344CB8AC3E}">
        <p14:creationId xmlns:p14="http://schemas.microsoft.com/office/powerpoint/2010/main" val="297888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Wenn ich tot bin, bekommt eh alles meine Ehefrau, Ehemann, Partner*in</a:t>
            </a:r>
            <a:endParaRPr lang="de-DE" dirty="0"/>
          </a:p>
        </p:txBody>
      </p:sp>
      <p:sp>
        <p:nvSpPr>
          <p:cNvPr id="3" name="Inhaltsplatzhalter 2"/>
          <p:cNvSpPr>
            <a:spLocks noGrp="1"/>
          </p:cNvSpPr>
          <p:nvPr>
            <p:ph idx="1"/>
          </p:nvPr>
        </p:nvSpPr>
        <p:spPr/>
        <p:txBody>
          <a:bodyPr/>
          <a:lstStyle/>
          <a:p>
            <a:pPr marL="0" indent="0">
              <a:buNone/>
            </a:pPr>
            <a:r>
              <a:rPr lang="de-DE" dirty="0" smtClean="0"/>
              <a:t>     </a:t>
            </a:r>
          </a:p>
          <a:p>
            <a:pPr marL="0" indent="0">
              <a:buNone/>
            </a:pPr>
            <a:r>
              <a:rPr lang="de-DE" dirty="0"/>
              <a:t> </a:t>
            </a:r>
            <a:r>
              <a:rPr lang="de-DE" dirty="0" smtClean="0"/>
              <a:t>    Dieser Satz stimmt leider nicht, zumindest nicht ohne Testament.</a:t>
            </a:r>
          </a:p>
          <a:p>
            <a:pPr marL="0" indent="0">
              <a:buNone/>
            </a:pPr>
            <a:r>
              <a:rPr lang="de-DE" dirty="0" smtClean="0"/>
              <a:t>     Ohne Testament vererben Sie Ihr Vermögen nach dem Gesetz, dem BGB</a:t>
            </a:r>
          </a:p>
          <a:p>
            <a:pPr marL="0" indent="0">
              <a:buNone/>
            </a:pPr>
            <a:r>
              <a:rPr lang="de-DE" dirty="0"/>
              <a:t> </a:t>
            </a:r>
            <a:r>
              <a:rPr lang="de-DE" dirty="0" smtClean="0"/>
              <a:t>    (Zur Erinnerung : materielles Recht) </a:t>
            </a:r>
            <a:endParaRPr lang="de-DE" dirty="0"/>
          </a:p>
          <a:p>
            <a:pPr marL="0" indent="0">
              <a:buNone/>
            </a:pPr>
            <a:endParaRPr lang="de-DE" dirty="0" smtClean="0"/>
          </a:p>
          <a:p>
            <a:pPr marL="0" indent="0">
              <a:buNone/>
            </a:pPr>
            <a:r>
              <a:rPr lang="de-DE" dirty="0"/>
              <a:t> </a:t>
            </a:r>
            <a:r>
              <a:rPr lang="de-DE" dirty="0" smtClean="0"/>
              <a:t>    Grundsätzlich erhalten die nächsten Angehörigen Ihren Nachlass. Da</a:t>
            </a:r>
          </a:p>
          <a:p>
            <a:pPr marL="0" indent="0">
              <a:buNone/>
            </a:pPr>
            <a:r>
              <a:rPr lang="de-DE" dirty="0"/>
              <a:t>     heutzutage </a:t>
            </a:r>
            <a:r>
              <a:rPr lang="de-DE" dirty="0" smtClean="0"/>
              <a:t>jedoch ganz andere Familienmodelle existieren, kann das alles</a:t>
            </a:r>
          </a:p>
          <a:p>
            <a:pPr marL="0" indent="0">
              <a:buNone/>
            </a:pPr>
            <a:r>
              <a:rPr lang="de-DE" dirty="0"/>
              <a:t>     recht kompliziert </a:t>
            </a:r>
            <a:r>
              <a:rPr lang="de-DE" dirty="0" smtClean="0"/>
              <a:t>werden.</a:t>
            </a:r>
            <a:endParaRPr lang="de-DE" dirty="0"/>
          </a:p>
          <a:p>
            <a:pPr marL="0" indent="0">
              <a:buNone/>
            </a:pPr>
            <a:endParaRPr lang="de-DE" dirty="0"/>
          </a:p>
          <a:p>
            <a:pPr marL="0" indent="0">
              <a:buNone/>
            </a:pPr>
            <a:endParaRPr lang="de-DE" dirty="0"/>
          </a:p>
        </p:txBody>
      </p:sp>
      <p:sp>
        <p:nvSpPr>
          <p:cNvPr id="4" name="Smiley 3"/>
          <p:cNvSpPr/>
          <p:nvPr/>
        </p:nvSpPr>
        <p:spPr>
          <a:xfrm>
            <a:off x="4874079" y="3371851"/>
            <a:ext cx="432707" cy="375557"/>
          </a:xfrm>
          <a:prstGeom prst="smileyFace">
            <a:avLst>
              <a:gd name="adj" fmla="val 46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5439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Die gesetzliche Erbfolge</a:t>
            </a:r>
            <a:endParaRPr lang="de-DE" dirty="0"/>
          </a:p>
        </p:txBody>
      </p:sp>
      <p:pic>
        <p:nvPicPr>
          <p:cNvPr id="4" name="Inhaltsplatzhalt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24274" y="2160588"/>
            <a:ext cx="4903489" cy="3881437"/>
          </a:xfrm>
        </p:spPr>
      </p:pic>
    </p:spTree>
    <p:extLst>
      <p:ext uri="{BB962C8B-B14F-4D97-AF65-F5344CB8AC3E}">
        <p14:creationId xmlns:p14="http://schemas.microsoft.com/office/powerpoint/2010/main" val="2052868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Die gesetzliche Erbfolge (Erbfolge nach Ordnungen oder auch  Parentelsystem)</a:t>
            </a:r>
            <a:br>
              <a:rPr lang="de-DE" dirty="0" smtClean="0"/>
            </a:br>
            <a:endParaRPr lang="de-DE" dirty="0"/>
          </a:p>
        </p:txBody>
      </p:sp>
      <p:sp>
        <p:nvSpPr>
          <p:cNvPr id="3" name="Inhaltsplatzhalter 2"/>
          <p:cNvSpPr>
            <a:spLocks noGrp="1"/>
          </p:cNvSpPr>
          <p:nvPr>
            <p:ph idx="1"/>
          </p:nvPr>
        </p:nvSpPr>
        <p:spPr/>
        <p:txBody>
          <a:bodyPr/>
          <a:lstStyle/>
          <a:p>
            <a:r>
              <a:rPr lang="de-DE" dirty="0" smtClean="0"/>
              <a:t>§ 1924 BGB: gesetzliche Erben der 1. Ordnung: Abkömmlinge des Erblassers</a:t>
            </a:r>
          </a:p>
          <a:p>
            <a:r>
              <a:rPr lang="de-DE" dirty="0" smtClean="0"/>
              <a:t>§ 1925 BGB: gesetzliche Erben der 2. Ordnung: Eltern des Erblassers und</a:t>
            </a:r>
          </a:p>
          <a:p>
            <a:pPr marL="0" indent="0">
              <a:buNone/>
            </a:pPr>
            <a:r>
              <a:rPr lang="de-DE" dirty="0" smtClean="0"/>
              <a:t>                       Geschwister </a:t>
            </a:r>
            <a:r>
              <a:rPr lang="de-DE" dirty="0"/>
              <a:t>des </a:t>
            </a:r>
            <a:r>
              <a:rPr lang="de-DE" dirty="0" smtClean="0"/>
              <a:t>Erblassers</a:t>
            </a:r>
          </a:p>
          <a:p>
            <a:r>
              <a:rPr lang="de-DE" dirty="0" smtClean="0"/>
              <a:t>§ 1926 BGB: gesetzliche Erben der 3. Ordnung: Großeltern des Erblassers und</a:t>
            </a:r>
          </a:p>
          <a:p>
            <a:pPr marL="0" indent="0">
              <a:buNone/>
            </a:pPr>
            <a:r>
              <a:rPr lang="de-DE" dirty="0" smtClean="0"/>
              <a:t>                       </a:t>
            </a:r>
            <a:r>
              <a:rPr lang="de-DE" dirty="0"/>
              <a:t>deren Abkömmlinge</a:t>
            </a:r>
          </a:p>
          <a:p>
            <a:r>
              <a:rPr lang="de-DE" dirty="0" smtClean="0"/>
              <a:t>§ 1928 BGB: gesetzliche Erben der 4. Ordnung: Urgroßeltern des Erblassers</a:t>
            </a:r>
          </a:p>
          <a:p>
            <a:pPr marL="0" indent="0">
              <a:buNone/>
            </a:pPr>
            <a:r>
              <a:rPr lang="de-DE" dirty="0" smtClean="0"/>
              <a:t>                       </a:t>
            </a:r>
            <a:r>
              <a:rPr lang="de-DE" dirty="0"/>
              <a:t>und deren Abkömmlinge</a:t>
            </a:r>
          </a:p>
          <a:p>
            <a:pPr marL="0" indent="0">
              <a:buNone/>
            </a:pPr>
            <a:endParaRPr lang="de-DE" dirty="0"/>
          </a:p>
        </p:txBody>
      </p:sp>
      <p:sp>
        <p:nvSpPr>
          <p:cNvPr id="4" name="Rechteck 3"/>
          <p:cNvSpPr/>
          <p:nvPr/>
        </p:nvSpPr>
        <p:spPr>
          <a:xfrm>
            <a:off x="5053693" y="2963636"/>
            <a:ext cx="3249386" cy="369332"/>
          </a:xfrm>
          <a:prstGeom prst="rect">
            <a:avLst/>
          </a:prstGeom>
        </p:spPr>
        <p:txBody>
          <a:bodyPr wrap="square">
            <a:spAutoFit/>
          </a:bodyPr>
          <a:lstStyle/>
          <a:p>
            <a:r>
              <a:rPr lang="de-DE" dirty="0"/>
              <a:t>und deren Abkömmlinge</a:t>
            </a:r>
          </a:p>
        </p:txBody>
      </p:sp>
    </p:spTree>
    <p:extLst>
      <p:ext uri="{BB962C8B-B14F-4D97-AF65-F5344CB8AC3E}">
        <p14:creationId xmlns:p14="http://schemas.microsoft.com/office/powerpoint/2010/main" val="644512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570</Words>
  <Application>Microsoft Office PowerPoint</Application>
  <PresentationFormat>Breitbild</PresentationFormat>
  <Paragraphs>60</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Trebuchet MS</vt:lpstr>
      <vt:lpstr>Wingdings 3</vt:lpstr>
      <vt:lpstr>Facette</vt:lpstr>
      <vt:lpstr>Nachlasssachen</vt:lpstr>
      <vt:lpstr>Was fällt Ihnen zum Thema Nachlass ein?</vt:lpstr>
      <vt:lpstr>Nach dem Tod eines Menschen stellt sich die Frage: Wer bekommt die Sachen von einer verstorbenen Person?</vt:lpstr>
      <vt:lpstr>Wer bekommt also das Geld, das Haus oder das Auto?</vt:lpstr>
      <vt:lpstr>Was sind Nachlasssachen ?</vt:lpstr>
      <vt:lpstr>Wer ist zuständig?</vt:lpstr>
      <vt:lpstr>Wenn ich tot bin, bekommt eh alles meine Ehefrau, Ehemann, Partner*in</vt:lpstr>
      <vt:lpstr>Die gesetzliche Erbfolge</vt:lpstr>
      <vt:lpstr>Die gesetzliche Erbfolge (Erbfolge nach Ordnungen oder auch  Parentelsystem) </vt:lpstr>
      <vt:lpstr>Das Stammesprinzip oder Erbfolge nach Stämmen</vt:lpstr>
      <vt:lpstr>Erbquoten, ein Beispiel:</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Nachlasssachen</dc:title>
  <dc:creator>Neuendorf-Schulz, Simone</dc:creator>
  <cp:lastModifiedBy>Neuendorf-Schulz, Simone</cp:lastModifiedBy>
  <cp:revision>1</cp:revision>
  <dcterms:created xsi:type="dcterms:W3CDTF">2024-11-06T10:32:50Z</dcterms:created>
  <dcterms:modified xsi:type="dcterms:W3CDTF">2024-11-06T10:40:20Z</dcterms:modified>
</cp:coreProperties>
</file>