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265643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</a:rPr>
                        <a:t>Widerbekl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</a:t>
                      </a:r>
                      <a:r>
                        <a:rPr lang="de-DE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de-DE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Ü015z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5.455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546,00 €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863341" y="3855794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169,00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 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725344" y="5349757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722,00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429335" y="5274290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722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023402" y="5315481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722€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50806" y="4694357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9002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38242" y="4623672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Auslagen für Zustellung – 2 x 3,50€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6959960" y="47080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Gefaltete Ecke 29"/>
          <p:cNvSpPr/>
          <p:nvPr/>
        </p:nvSpPr>
        <p:spPr>
          <a:xfrm rot="21219419">
            <a:off x="497889" y="4660189"/>
            <a:ext cx="1637570" cy="1606621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 Zustellungen bleiben außer Ansatz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21 II </a:t>
            </a:r>
            <a:r>
              <a:rPr lang="de-DE" b="1" u="sng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394240" y="3161382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546,00 €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8793873" y="47039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10308189" y="474232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821783" y="383668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3" grpId="0" animBg="1"/>
      <p:bldP spid="25" grpId="0" animBg="1"/>
      <p:bldP spid="27" grpId="0" animBg="1"/>
      <p:bldP spid="29" grpId="0" animBg="1"/>
      <p:bldP spid="30" grpId="0" animBg="1"/>
      <p:bldP spid="31" grpId="0" animBg="1"/>
      <p:bldP spid="35" grpId="0" animBg="1"/>
      <p:bldP spid="38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26,00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175432" y="2745974"/>
            <a:ext cx="1754006" cy="295409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546,00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und </a:t>
            </a:r>
            <a:r>
              <a:rPr lang="de-DE" dirty="0" err="1" smtClean="0"/>
              <a:t>Widerbekl</a:t>
            </a:r>
            <a:r>
              <a:rPr lang="de-DE" dirty="0" smtClean="0"/>
              <a:t>.  mit  1/9	=  80,22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015z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465,78 EUR</a:t>
            </a:r>
            <a:endParaRPr lang="de-DE" dirty="0"/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 und </a:t>
            </a:r>
            <a:r>
              <a:rPr lang="de-DE" dirty="0" err="1" smtClean="0"/>
              <a:t>Widerkl</a:t>
            </a:r>
            <a:r>
              <a:rPr lang="de-DE" dirty="0" smtClean="0"/>
              <a:t>. mit 8/9	= 641,78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6386260" y="3175010"/>
            <a:ext cx="5099055" cy="491668"/>
            <a:chOff x="6260045" y="2371554"/>
            <a:chExt cx="5099055" cy="491668"/>
          </a:xfrm>
        </p:grpSpPr>
        <p:sp>
          <p:nvSpPr>
            <p:cNvPr id="32" name="Rechteck 31"/>
            <p:cNvSpPr/>
            <p:nvPr/>
          </p:nvSpPr>
          <p:spPr>
            <a:xfrm>
              <a:off x="6260045" y="2371554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 smtClean="0">
                  <a:solidFill>
                    <a:schemeClr val="tx1"/>
                  </a:solidFill>
                </a:rPr>
                <a:t>Bereits gezahlt von Bekl.: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1"/>
            <p:cNvSpPr>
              <a:spLocks noChangeArrowheads="1"/>
            </p:cNvSpPr>
            <p:nvPr/>
          </p:nvSpPr>
          <p:spPr bwMode="auto">
            <a:xfrm>
              <a:off x="9664314" y="2493890"/>
              <a:ext cx="1694786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150,00 EUR</a:t>
              </a:r>
              <a:endParaRPr lang="de-DE" dirty="0"/>
            </a:p>
          </p:txBody>
        </p:sp>
      </p:grpSp>
      <p:sp>
        <p:nvSpPr>
          <p:cNvPr id="45" name="Gefaltete Ecke 44"/>
          <p:cNvSpPr/>
          <p:nvPr/>
        </p:nvSpPr>
        <p:spPr>
          <a:xfrm>
            <a:off x="3684091" y="514030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Kl.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641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,78€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4" name="Gruppieren 23"/>
          <p:cNvGrpSpPr/>
          <p:nvPr/>
        </p:nvGrpSpPr>
        <p:grpSpPr>
          <a:xfrm>
            <a:off x="6412445" y="2523954"/>
            <a:ext cx="5099055" cy="491668"/>
            <a:chOff x="6260045" y="2371554"/>
            <a:chExt cx="5099055" cy="491668"/>
          </a:xfrm>
        </p:grpSpPr>
        <p:sp>
          <p:nvSpPr>
            <p:cNvPr id="26" name="Rechteck 25"/>
            <p:cNvSpPr/>
            <p:nvPr/>
          </p:nvSpPr>
          <p:spPr>
            <a:xfrm>
              <a:off x="6260045" y="2371554"/>
              <a:ext cx="4188811" cy="293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u="sng" dirty="0" smtClean="0">
                  <a:solidFill>
                    <a:schemeClr val="tx1"/>
                  </a:solidFill>
                </a:rPr>
                <a:t>Zu verrechnen vom Kläger:</a:t>
              </a:r>
              <a:endParaRPr lang="de-DE" u="sng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1"/>
            <p:cNvSpPr>
              <a:spLocks noChangeArrowheads="1"/>
            </p:cNvSpPr>
            <p:nvPr/>
          </p:nvSpPr>
          <p:spPr bwMode="auto">
            <a:xfrm>
              <a:off x="9664314" y="2493890"/>
              <a:ext cx="1694786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465,78 EUR</a:t>
              </a:r>
              <a:endParaRPr lang="de-DE" dirty="0"/>
            </a:p>
          </p:txBody>
        </p:sp>
      </p:grpSp>
      <p:sp>
        <p:nvSpPr>
          <p:cNvPr id="30" name="Gefaltete Ecke 29"/>
          <p:cNvSpPr/>
          <p:nvPr/>
        </p:nvSpPr>
        <p:spPr>
          <a:xfrm>
            <a:off x="6973289" y="4519094"/>
            <a:ext cx="1904600" cy="1799648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Wer haftet für diese 26€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 ?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Gefaltete Ecke 36"/>
          <p:cNvSpPr/>
          <p:nvPr/>
        </p:nvSpPr>
        <p:spPr>
          <a:xfrm>
            <a:off x="8895990" y="15748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722€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3439194" y="-19797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722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1568670" y="514030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u="sng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641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,78€</a:t>
            </a:r>
          </a:p>
          <a:p>
            <a:pPr marL="285750" indent="-285750" algn="ctr">
              <a:buFontTx/>
              <a:buChar char="-"/>
            </a:pP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465,78€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 176€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Rechteckige Legende 41"/>
          <p:cNvSpPr/>
          <p:nvPr/>
        </p:nvSpPr>
        <p:spPr>
          <a:xfrm>
            <a:off x="9072520" y="4725407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über diesen 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45" grpId="0" animBg="1"/>
      <p:bldP spid="30" grpId="0" animBg="1"/>
      <p:bldP spid="41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44541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sind </a:t>
            </a:r>
            <a:r>
              <a:rPr lang="de-DE" dirty="0"/>
              <a:t>gem. § 29 Nr. 1 GKG </a:t>
            </a:r>
            <a:r>
              <a:rPr lang="de-DE" dirty="0" smtClean="0"/>
              <a:t>der Kläger mit 1/9 und der Bekl. Mit 8/9 als 	Entscheidungsschuldner.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5" y="4243413"/>
            <a:ext cx="10150979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</a:t>
            </a:r>
            <a:r>
              <a:rPr lang="de-DE" dirty="0" smtClean="0"/>
              <a:t>dem Kläger, </a:t>
            </a:r>
            <a:r>
              <a:rPr lang="de-DE" dirty="0"/>
              <a:t>als </a:t>
            </a:r>
            <a:r>
              <a:rPr lang="de-DE" dirty="0" smtClean="0"/>
              <a:t>Antragsschuldner </a:t>
            </a:r>
            <a:r>
              <a:rPr lang="de-DE" dirty="0"/>
              <a:t>gem. § 22 I S.1 GKG, geleisteter </a:t>
            </a:r>
            <a:r>
              <a:rPr lang="de-DE" dirty="0" smtClean="0"/>
              <a:t>Vorschuss  </a:t>
            </a:r>
            <a:r>
              <a:rPr lang="de-DE" dirty="0"/>
              <a:t>ist </a:t>
            </a:r>
            <a:r>
              <a:rPr lang="de-DE" dirty="0" smtClean="0"/>
              <a:t>auf </a:t>
            </a:r>
            <a:r>
              <a:rPr lang="de-DE" dirty="0"/>
              <a:t>die </a:t>
            </a:r>
            <a:r>
              <a:rPr lang="de-DE" dirty="0" smtClean="0"/>
              <a:t>zu Kosten 	des Beklagten, </a:t>
            </a:r>
            <a:r>
              <a:rPr lang="de-DE" dirty="0"/>
              <a:t>im Rahmen der </a:t>
            </a:r>
            <a:r>
              <a:rPr lang="de-DE" dirty="0" smtClean="0"/>
              <a:t> restlichen </a:t>
            </a:r>
            <a:r>
              <a:rPr lang="de-DE" dirty="0" err="1" smtClean="0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</a:t>
            </a:r>
            <a:r>
              <a:rPr lang="de-DE" dirty="0" smtClean="0"/>
              <a:t> vom Beklagten </a:t>
            </a:r>
            <a:r>
              <a:rPr lang="de-DE" dirty="0"/>
              <a:t>erfordert</a:t>
            </a:r>
            <a:r>
              <a:rPr lang="de-DE" dirty="0" smtClean="0"/>
              <a:t>. Die absolute restliche </a:t>
            </a:r>
            <a:r>
              <a:rPr lang="de-DE" dirty="0" err="1" smtClean="0"/>
              <a:t>Mithaft</a:t>
            </a:r>
            <a:r>
              <a:rPr lang="de-DE" dirty="0" smtClean="0"/>
              <a:t> des Klägers beträgt  7,00 </a:t>
            </a:r>
          </a:p>
          <a:p>
            <a:r>
              <a:rPr lang="de-DE" dirty="0"/>
              <a:t>	</a:t>
            </a:r>
            <a:r>
              <a:rPr lang="de-DE" dirty="0" smtClean="0"/>
              <a:t>EUR.</a:t>
            </a:r>
            <a:endParaRPr lang="de-DE" dirty="0"/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Ü015z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Pfeil nach unten 1"/>
          <p:cNvSpPr/>
          <p:nvPr/>
        </p:nvSpPr>
        <p:spPr>
          <a:xfrm>
            <a:off x="5853683" y="5573328"/>
            <a:ext cx="932879" cy="97840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1473516"/>
            <a:ext cx="892061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In der Akte befinden sich </a:t>
            </a:r>
            <a:r>
              <a:rPr lang="de-DE" b="1" dirty="0" smtClean="0"/>
              <a:t>14</a:t>
            </a:r>
            <a:r>
              <a:rPr lang="de-DE" dirty="0" smtClean="0"/>
              <a:t> </a:t>
            </a:r>
            <a:r>
              <a:rPr lang="de-DE" dirty="0"/>
              <a:t>Zustellungsurkunden</a:t>
            </a:r>
            <a:r>
              <a:rPr lang="de-DE" b="1" dirty="0"/>
              <a:t>. </a:t>
            </a:r>
            <a:r>
              <a:rPr lang="de-DE" b="1" dirty="0" smtClean="0"/>
              <a:t>Zwei </a:t>
            </a:r>
            <a:r>
              <a:rPr lang="de-DE" dirty="0"/>
              <a:t>Zustellungsurkunden sind entstanden da es </a:t>
            </a:r>
            <a:r>
              <a:rPr lang="de-DE" dirty="0" err="1"/>
              <a:t>Terminsverlegungen</a:t>
            </a:r>
            <a:r>
              <a:rPr lang="de-DE" dirty="0"/>
              <a:t> und Umladungen, </a:t>
            </a:r>
            <a:r>
              <a:rPr lang="de-DE" b="1" u="sng" dirty="0"/>
              <a:t>von Amtswegen</a:t>
            </a:r>
            <a:r>
              <a:rPr lang="de-DE" dirty="0"/>
              <a:t>, gab.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6395" y="905479"/>
            <a:ext cx="9533743" cy="3901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5" y="2232390"/>
            <a:ext cx="892061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u="sng" dirty="0" smtClean="0"/>
              <a:t>Gem. § 21 I, II GKG </a:t>
            </a:r>
            <a:r>
              <a:rPr lang="de-DE" dirty="0" smtClean="0"/>
              <a:t>sind Kosten die durch </a:t>
            </a:r>
            <a:r>
              <a:rPr lang="de-DE" u="sng" dirty="0" smtClean="0">
                <a:solidFill>
                  <a:srgbClr val="FF0000"/>
                </a:solidFill>
              </a:rPr>
              <a:t>eine von Amts wegen veranlasste Verlegung eines Termins</a:t>
            </a:r>
            <a:r>
              <a:rPr lang="de-DE" dirty="0" smtClean="0"/>
              <a:t> entstanden sind, nicht zu erheben.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Ü015z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371976" y="3600310"/>
            <a:ext cx="6015037" cy="1508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>
                <a:solidFill>
                  <a:schemeClr val="tx1"/>
                </a:solidFill>
              </a:rPr>
              <a:t>Verm.:</a:t>
            </a:r>
          </a:p>
          <a:p>
            <a:r>
              <a:rPr lang="de-DE" sz="2000" dirty="0" smtClean="0">
                <a:solidFill>
                  <a:schemeClr val="tx1"/>
                </a:solidFill>
              </a:rPr>
              <a:t>Die Zustellungen </a:t>
            </a:r>
            <a:r>
              <a:rPr lang="de-DE" sz="2000" dirty="0" err="1" smtClean="0">
                <a:solidFill>
                  <a:schemeClr val="tx1"/>
                </a:solidFill>
              </a:rPr>
              <a:t>Bl</a:t>
            </a:r>
            <a:r>
              <a:rPr lang="de-DE" sz="2000" dirty="0" smtClean="0">
                <a:solidFill>
                  <a:schemeClr val="tx1"/>
                </a:solidFill>
              </a:rPr>
              <a:t>. </a:t>
            </a:r>
            <a:r>
              <a:rPr lang="de-DE" sz="2000" dirty="0">
                <a:solidFill>
                  <a:schemeClr val="tx1"/>
                </a:solidFill>
              </a:rPr>
              <a:t>x</a:t>
            </a:r>
            <a:r>
              <a:rPr lang="de-DE" sz="2000" dirty="0" smtClean="0">
                <a:solidFill>
                  <a:schemeClr val="tx1"/>
                </a:solidFill>
              </a:rPr>
              <a:t>x und </a:t>
            </a:r>
            <a:r>
              <a:rPr lang="de-DE" sz="2000" dirty="0" err="1" smtClean="0">
                <a:solidFill>
                  <a:schemeClr val="tx1"/>
                </a:solidFill>
              </a:rPr>
              <a:t>Bl</a:t>
            </a:r>
            <a:r>
              <a:rPr lang="de-DE" sz="2000" dirty="0" smtClean="0">
                <a:solidFill>
                  <a:schemeClr val="tx1"/>
                </a:solidFill>
              </a:rPr>
              <a:t>. xx bleiben </a:t>
            </a:r>
          </a:p>
          <a:p>
            <a:r>
              <a:rPr lang="de-DE" sz="2000" dirty="0" smtClean="0">
                <a:solidFill>
                  <a:schemeClr val="tx1"/>
                </a:solidFill>
              </a:rPr>
              <a:t>gem. § 21 II GKG außer Ansatz.</a:t>
            </a:r>
          </a:p>
          <a:p>
            <a:endParaRPr lang="de-DE" sz="2000" dirty="0" smtClean="0">
              <a:solidFill>
                <a:schemeClr val="tx1"/>
              </a:solidFill>
            </a:endParaRPr>
          </a:p>
          <a:p>
            <a:r>
              <a:rPr lang="de-DE" sz="2000" dirty="0" smtClean="0">
                <a:solidFill>
                  <a:schemeClr val="tx1"/>
                </a:solidFill>
              </a:rPr>
              <a:t>Datum, Name, Dienstbezeichnung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3" name="Ovale Legende 2"/>
          <p:cNvSpPr/>
          <p:nvPr/>
        </p:nvSpPr>
        <p:spPr>
          <a:xfrm>
            <a:off x="742950" y="3073570"/>
            <a:ext cx="2914650" cy="1688522"/>
          </a:xfrm>
          <a:prstGeom prst="wedgeEllipseCallout">
            <a:avLst>
              <a:gd name="adj1" fmla="val 65834"/>
              <a:gd name="adj2" fmla="val 15501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Sie müssen einen Vermerk bezüglich der Zustellungen machen!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90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9" grpId="0" animBg="1"/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Microsoft Office PowerPoint</Application>
  <PresentationFormat>Breitbild</PresentationFormat>
  <Paragraphs>122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44</cp:revision>
  <dcterms:created xsi:type="dcterms:W3CDTF">2023-07-24T07:26:55Z</dcterms:created>
  <dcterms:modified xsi:type="dcterms:W3CDTF">2024-03-15T09:32:10Z</dcterms:modified>
</cp:coreProperties>
</file>