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32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68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6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8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56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557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13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172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61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872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0EF1F-046B-4553-B9E5-D75098D166C4}" type="datetimeFigureOut">
              <a:rPr lang="de-DE" smtClean="0"/>
              <a:t>08.09.2023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1B868-36A5-4917-997E-1962E6965E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78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251205" y="1258660"/>
            <a:ext cx="8930699" cy="151311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Verordnung über die Aufbewahrung und Speicherung von Justizakten </a:t>
            </a:r>
            <a:br>
              <a:rPr lang="de-DE" dirty="0"/>
            </a:br>
            <a:r>
              <a:rPr lang="de-DE" dirty="0"/>
              <a:t>(= Justizaktenaufbewahrungsverordnung – </a:t>
            </a:r>
            <a:r>
              <a:rPr lang="de-DE" dirty="0" err="1"/>
              <a:t>JAktAV</a:t>
            </a:r>
            <a:r>
              <a:rPr lang="de-DE" dirty="0"/>
              <a:t>)</a:t>
            </a:r>
            <a:endParaRPr lang="de-DE" dirty="0" smtClean="0">
              <a:effectLst/>
            </a:endParaRPr>
          </a:p>
          <a:p>
            <a:r>
              <a:rPr lang="de-DE" dirty="0"/>
              <a:t>Akten sind bis zum Ablauf der jeweiligen Aufbewahrungsfristen vollständig aufzubewahren </a:t>
            </a:r>
            <a:br>
              <a:rPr lang="de-DE" dirty="0"/>
            </a:br>
            <a:r>
              <a:rPr lang="de-DE" dirty="0"/>
              <a:t>(§ 2 I </a:t>
            </a:r>
            <a:r>
              <a:rPr lang="de-DE" dirty="0" err="1"/>
              <a:t>JAktAV</a:t>
            </a:r>
            <a:r>
              <a:rPr lang="de-DE" dirty="0"/>
              <a:t>) | unterschiedliche Aufbewahrungsfristen – längste </a:t>
            </a:r>
            <a:r>
              <a:rPr lang="de-DE" dirty="0" smtClean="0"/>
              <a:t>Aufbewahrungsfrist</a:t>
            </a:r>
          </a:p>
          <a:p>
            <a:r>
              <a:rPr lang="de-DE" dirty="0" smtClean="0"/>
              <a:t>(§ </a:t>
            </a:r>
            <a:r>
              <a:rPr lang="de-DE" dirty="0"/>
              <a:t>3 II </a:t>
            </a:r>
            <a:r>
              <a:rPr lang="de-DE" dirty="0" err="1"/>
              <a:t>JAktAV</a:t>
            </a:r>
            <a:r>
              <a:rPr lang="de-DE" dirty="0"/>
              <a:t>) </a:t>
            </a:r>
            <a:endParaRPr lang="de-DE" dirty="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Aufbewahrung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981382" y="3200677"/>
            <a:ext cx="6096000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b="1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 und Familienstreitsachen 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Ehesachen und Lebenspartnerschaftssachen 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28570"/>
              </p:ext>
            </p:extLst>
          </p:nvPr>
        </p:nvGraphicFramePr>
        <p:xfrm>
          <a:off x="1251205" y="4124007"/>
          <a:ext cx="9398833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7868">
                  <a:extLst>
                    <a:ext uri="{9D8B030D-6E8A-4147-A177-3AD203B41FA5}">
                      <a16:colId xmlns:a16="http://schemas.microsoft.com/office/drawing/2014/main" val="3748284275"/>
                    </a:ext>
                  </a:extLst>
                </a:gridCol>
                <a:gridCol w="1170965">
                  <a:extLst>
                    <a:ext uri="{9D8B030D-6E8A-4147-A177-3AD203B41FA5}">
                      <a16:colId xmlns:a16="http://schemas.microsoft.com/office/drawing/2014/main" val="10493431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>
                          <a:effectLst/>
                        </a:rPr>
                        <a:t>Ehe geschieden bzw. Lebenspartnerschaft aufgehoben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>
                          <a:effectLst/>
                        </a:rPr>
                        <a:t>Titel, Vergleiche, Entscheidungen der Beschwerdeinstanz </a:t>
                      </a:r>
                      <a:endParaRPr lang="de-DE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50 Jahre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80 Jahre 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080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091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>
                          <a:effectLst/>
                        </a:rPr>
                        <a:t>sonstige Verfahren, die durch Antragszurückweisung oder Nichtbetrieb binnen 6 Monaten endeten 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bg1"/>
                          </a:solidFill>
                          <a:effectLst/>
                        </a:rPr>
                        <a:t>20 Jahre </a:t>
                      </a:r>
                      <a:endParaRPr lang="de-D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04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de-D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64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>
                          <a:effectLst/>
                        </a:rPr>
                        <a:t>Verfahren, die durch Rücknahme endeten 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bg1"/>
                          </a:solidFill>
                          <a:effectLst/>
                        </a:rPr>
                        <a:t>5 Jahre</a:t>
                      </a:r>
                      <a:endParaRPr lang="de-D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7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24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Aufbewahrung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031424" y="929053"/>
            <a:ext cx="2300630" cy="463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Familienstreitsachen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Tabel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056720"/>
              </p:ext>
            </p:extLst>
          </p:nvPr>
        </p:nvGraphicFramePr>
        <p:xfrm>
          <a:off x="1499674" y="1379442"/>
          <a:ext cx="8447431" cy="630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4998">
                  <a:extLst>
                    <a:ext uri="{9D8B030D-6E8A-4147-A177-3AD203B41FA5}">
                      <a16:colId xmlns:a16="http://schemas.microsoft.com/office/drawing/2014/main" val="3732151905"/>
                    </a:ext>
                  </a:extLst>
                </a:gridCol>
                <a:gridCol w="1052433">
                  <a:extLst>
                    <a:ext uri="{9D8B030D-6E8A-4147-A177-3AD203B41FA5}">
                      <a16:colId xmlns:a16="http://schemas.microsoft.com/office/drawing/2014/main" val="965503775"/>
                    </a:ext>
                  </a:extLst>
                </a:gridCol>
              </a:tblGrid>
              <a:tr h="60051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isolierte VA-Sachen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>
                          <a:effectLst/>
                        </a:rPr>
                        <a:t>Titel, Vergleiche, Entscheidungen der Beschwerdeinstanz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Jahre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80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244083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28929"/>
              </p:ext>
            </p:extLst>
          </p:nvPr>
        </p:nvGraphicFramePr>
        <p:xfrm>
          <a:off x="1499674" y="2007922"/>
          <a:ext cx="8447430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4997">
                  <a:extLst>
                    <a:ext uri="{9D8B030D-6E8A-4147-A177-3AD203B41FA5}">
                      <a16:colId xmlns:a16="http://schemas.microsoft.com/office/drawing/2014/main" val="1364250525"/>
                    </a:ext>
                  </a:extLst>
                </a:gridCol>
                <a:gridCol w="1052433">
                  <a:extLst>
                    <a:ext uri="{9D8B030D-6E8A-4147-A177-3AD203B41FA5}">
                      <a16:colId xmlns:a16="http://schemas.microsoft.com/office/drawing/2014/main" val="32258022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Unterhalt/Güterrecht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15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524627"/>
                  </a:ext>
                </a:extLst>
              </a:tr>
            </a:tbl>
          </a:graphicData>
        </a:graphic>
      </p:graphicFrame>
      <p:graphicFrame>
        <p:nvGraphicFramePr>
          <p:cNvPr id="21" name="Tabel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20869"/>
              </p:ext>
            </p:extLst>
          </p:nvPr>
        </p:nvGraphicFramePr>
        <p:xfrm>
          <a:off x="1499673" y="2435488"/>
          <a:ext cx="8447431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94998">
                  <a:extLst>
                    <a:ext uri="{9D8B030D-6E8A-4147-A177-3AD203B41FA5}">
                      <a16:colId xmlns:a16="http://schemas.microsoft.com/office/drawing/2014/main" val="1878183406"/>
                    </a:ext>
                  </a:extLst>
                </a:gridCol>
                <a:gridCol w="1052433">
                  <a:extLst>
                    <a:ext uri="{9D8B030D-6E8A-4147-A177-3AD203B41FA5}">
                      <a16:colId xmlns:a16="http://schemas.microsoft.com/office/drawing/2014/main" val="2357216044"/>
                    </a:ext>
                  </a:extLst>
                </a:gridCol>
              </a:tblGrid>
              <a:tr h="34610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vereinfachtes Unterhaltsfestsetzungsverfahren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5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517498"/>
                  </a:ext>
                </a:extLst>
              </a:tr>
            </a:tbl>
          </a:graphicData>
        </a:graphic>
      </p:graphicFrame>
      <p:sp>
        <p:nvSpPr>
          <p:cNvPr id="22" name="Abgerundetes Rechteck 21"/>
          <p:cNvSpPr/>
          <p:nvPr/>
        </p:nvSpPr>
        <p:spPr>
          <a:xfrm>
            <a:off x="1267530" y="3377052"/>
            <a:ext cx="8930699" cy="33278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/>
              <a:t>die zur Zwangsvollstreckung geeigneten Titel, Entscheidungen, Vergleiche jeder Art, Vollstreckungsbescheide sowie Nachweise über die Zustellung der Mahn- und Vollstreckungsbescheide; verfahrenseinleitende Schriftstücke und weitere Nachweise, die für die Vollstreckbarkeitserklärung nach Artikel 54 der Verordnung (EG) Nr. 44/2001 gemäß Artikel 34 der Verordnung (EG) Nr. 44/2001 erforderlich sind, ferner Handzeichnungen, Abrechnungen und sonstige Schriftstücke, auf die in der Entscheidungsformel oder in einem gerichtlichen Vergleich Bezug genommen wird</a:t>
            </a:r>
          </a:p>
          <a:p>
            <a:r>
              <a:rPr lang="de-DE"/>
              <a:t> </a:t>
            </a:r>
          </a:p>
          <a:p>
            <a:pPr lvl="0"/>
            <a:r>
              <a:rPr lang="de-DE"/>
              <a:t>zu den Entscheidungen usw. im Sinne dieser Vorschrift gehören auch die beglaubigten Abschriften von Entscheidungen der höheren Instanzen sowie Leseabschriften</a:t>
            </a:r>
          </a:p>
        </p:txBody>
      </p:sp>
      <p:sp>
        <p:nvSpPr>
          <p:cNvPr id="24" name="Abgerundetes Rechteck 23"/>
          <p:cNvSpPr/>
          <p:nvPr/>
        </p:nvSpPr>
        <p:spPr>
          <a:xfrm>
            <a:off x="614597" y="3177915"/>
            <a:ext cx="5756223" cy="4497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Von der Vernichtung sind generell auszuschließen:</a:t>
            </a:r>
          </a:p>
        </p:txBody>
      </p:sp>
    </p:spTree>
    <p:extLst>
      <p:ext uri="{BB962C8B-B14F-4D97-AF65-F5344CB8AC3E}">
        <p14:creationId xmlns:p14="http://schemas.microsoft.com/office/powerpoint/2010/main" val="190207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047588"/>
              </p:ext>
            </p:extLst>
          </p:nvPr>
        </p:nvGraphicFramePr>
        <p:xfrm>
          <a:off x="1645756" y="1477250"/>
          <a:ext cx="8930699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8058">
                  <a:extLst>
                    <a:ext uri="{9D8B030D-6E8A-4147-A177-3AD203B41FA5}">
                      <a16:colId xmlns:a16="http://schemas.microsoft.com/office/drawing/2014/main" val="2658011874"/>
                    </a:ext>
                  </a:extLst>
                </a:gridCol>
                <a:gridCol w="1112641">
                  <a:extLst>
                    <a:ext uri="{9D8B030D-6E8A-4147-A177-3AD203B41FA5}">
                      <a16:colId xmlns:a16="http://schemas.microsoft.com/office/drawing/2014/main" val="1160024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>
                          <a:effectLst/>
                        </a:rPr>
                        <a:t>Gewaltschutzsachen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>
                          <a:effectLst/>
                        </a:rPr>
                        <a:t>Entscheidungen, Vergleiche sowie Urkunden, auf die darin Bezug genommen wird; Entscheidungen der höheren Instanzen</a:t>
                      </a:r>
                      <a:endParaRPr lang="de-DE" sz="1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5 Jahre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95353"/>
                  </a:ext>
                </a:extLst>
              </a:tr>
            </a:tbl>
          </a:graphicData>
        </a:graphic>
      </p:graphicFrame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Aufbewahrung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828675" y="1053076"/>
            <a:ext cx="3249672" cy="463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b="1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Verfahren nach dem </a:t>
            </a:r>
            <a:r>
              <a:rPr lang="de-DE" b="1" u="sng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FamFG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556108"/>
              </p:ext>
            </p:extLst>
          </p:nvPr>
        </p:nvGraphicFramePr>
        <p:xfrm>
          <a:off x="1645756" y="2464127"/>
          <a:ext cx="8930699" cy="946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8058">
                  <a:extLst>
                    <a:ext uri="{9D8B030D-6E8A-4147-A177-3AD203B41FA5}">
                      <a16:colId xmlns:a16="http://schemas.microsoft.com/office/drawing/2014/main" val="1061320076"/>
                    </a:ext>
                  </a:extLst>
                </a:gridCol>
                <a:gridCol w="1112641">
                  <a:extLst>
                    <a:ext uri="{9D8B030D-6E8A-4147-A177-3AD203B41FA5}">
                      <a16:colId xmlns:a16="http://schemas.microsoft.com/office/drawing/2014/main" val="4074965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Wohnungs- und Hausratssachen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>
                          <a:effectLst/>
                        </a:rPr>
                        <a:t>Entscheidungen, Vergleiche sowie Urkunden, auf die darin Bezug genommen wird; Entscheidungen der höheren Instanzen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5 Jahre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536497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487419"/>
              </p:ext>
            </p:extLst>
          </p:nvPr>
        </p:nvGraphicFramePr>
        <p:xfrm>
          <a:off x="1645756" y="3469344"/>
          <a:ext cx="8930699" cy="1722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8058">
                  <a:extLst>
                    <a:ext uri="{9D8B030D-6E8A-4147-A177-3AD203B41FA5}">
                      <a16:colId xmlns:a16="http://schemas.microsoft.com/office/drawing/2014/main" val="1256341670"/>
                    </a:ext>
                  </a:extLst>
                </a:gridCol>
                <a:gridCol w="1112641">
                  <a:extLst>
                    <a:ext uri="{9D8B030D-6E8A-4147-A177-3AD203B41FA5}">
                      <a16:colId xmlns:a16="http://schemas.microsoft.com/office/drawing/2014/main" val="1276047568"/>
                    </a:ext>
                  </a:extLst>
                </a:gridCol>
              </a:tblGrid>
              <a:tr h="172227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Abstammungssachen 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>
                          <a:effectLst/>
                        </a:rPr>
                        <a:t>Vaterschaftsfeststellung, -anfechtung und Ehelichkeitsanfechtung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>
                          <a:effectLst/>
                        </a:rPr>
                        <a:t>Ehelicherklärung, Feststellung der Legitimation der Ehe, Anfechtung Ehelichkeit, Feststellung Vaterschaft, Anfechtung Vaterschaft </a:t>
                      </a:r>
                    </a:p>
                    <a:p>
                      <a:pPr marL="1143000" lvl="2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de-DE" sz="1800" dirty="0">
                          <a:effectLst/>
                        </a:rPr>
                        <a:t>Protokolle, die Beurkundungen enthalten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Jahre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130 Jahre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70 Jahre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29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75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Aufbewahrung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316660" y="1014175"/>
            <a:ext cx="2300630" cy="463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b="1" u="sng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Kindschaftssachen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685925" y="1474400"/>
            <a:ext cx="9258299" cy="87203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ACHTUNG</a:t>
            </a: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Fristrechnung ab Vollendung des 30. Lebensjahr des Kindes (bei mehreren Kindern ab Geburt des jüngsten Kindes) – gilt auch für einstweilige Anordnung </a:t>
            </a:r>
            <a:r>
              <a:rPr lang="de-DE" sz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(§ 6 </a:t>
            </a:r>
            <a:r>
              <a:rPr lang="de-DE" sz="120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JAktAV</a:t>
            </a:r>
            <a:r>
              <a:rPr lang="de-DE" sz="120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806823"/>
              </p:ext>
            </p:extLst>
          </p:nvPr>
        </p:nvGraphicFramePr>
        <p:xfrm>
          <a:off x="1685925" y="2868958"/>
          <a:ext cx="9258298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4842">
                  <a:extLst>
                    <a:ext uri="{9D8B030D-6E8A-4147-A177-3AD203B41FA5}">
                      <a16:colId xmlns:a16="http://schemas.microsoft.com/office/drawing/2014/main" val="1371656536"/>
                    </a:ext>
                  </a:extLst>
                </a:gridCol>
                <a:gridCol w="1153456">
                  <a:extLst>
                    <a:ext uri="{9D8B030D-6E8A-4147-A177-3AD203B41FA5}">
                      <a16:colId xmlns:a16="http://schemas.microsoft.com/office/drawing/2014/main" val="41404100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Akten</a:t>
                      </a:r>
                    </a:p>
                    <a:p>
                      <a:pPr marL="742950" lvl="1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de-DE" sz="1800" dirty="0">
                          <a:effectLst/>
                        </a:rPr>
                        <a:t>Anhörungsprotokolle, Anhörungsvermerke, ärztliche Gutachten, familiengerichtliche Genehmigung der Unterbringung, Berichte der JA und des Verfahrensbeistands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10 Jahre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909848"/>
                  </a:ext>
                </a:extLst>
              </a:tr>
            </a:tbl>
          </a:graphicData>
        </a:graphic>
      </p:graphicFrame>
      <p:graphicFrame>
        <p:nvGraphicFramePr>
          <p:cNvPr id="13" name="Tabel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898996"/>
              </p:ext>
            </p:extLst>
          </p:nvPr>
        </p:nvGraphicFramePr>
        <p:xfrm>
          <a:off x="1685925" y="4241874"/>
          <a:ext cx="9258298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4842">
                  <a:extLst>
                    <a:ext uri="{9D8B030D-6E8A-4147-A177-3AD203B41FA5}">
                      <a16:colId xmlns:a16="http://schemas.microsoft.com/office/drawing/2014/main" val="2292331926"/>
                    </a:ext>
                  </a:extLst>
                </a:gridCol>
                <a:gridCol w="1153456">
                  <a:extLst>
                    <a:ext uri="{9D8B030D-6E8A-4147-A177-3AD203B41FA5}">
                      <a16:colId xmlns:a16="http://schemas.microsoft.com/office/drawing/2014/main" val="12893770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Anerkennung der Vaterschaft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130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75988"/>
                  </a:ext>
                </a:extLst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537711"/>
              </p:ext>
            </p:extLst>
          </p:nvPr>
        </p:nvGraphicFramePr>
        <p:xfrm>
          <a:off x="1685925" y="4764398"/>
          <a:ext cx="9258298" cy="630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4842">
                  <a:extLst>
                    <a:ext uri="{9D8B030D-6E8A-4147-A177-3AD203B41FA5}">
                      <a16:colId xmlns:a16="http://schemas.microsoft.com/office/drawing/2014/main" val="3948461392"/>
                    </a:ext>
                  </a:extLst>
                </a:gridCol>
                <a:gridCol w="1153456">
                  <a:extLst>
                    <a:ext uri="{9D8B030D-6E8A-4147-A177-3AD203B41FA5}">
                      <a16:colId xmlns:a16="http://schemas.microsoft.com/office/drawing/2014/main" val="38970948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Unterbringung nach § 1631b BGB (Fristberechnung ab Vollendung des 30. Lebensjahr des Kindes)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30 Jahre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237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51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3789496" y="439546"/>
            <a:ext cx="4411554" cy="51233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Aufbewahrung</a:t>
            </a:r>
            <a:endParaRPr lang="de-DE" sz="2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417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1237422" y="1011325"/>
            <a:ext cx="1287532" cy="463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de-DE" b="1" u="sng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Sonstiges</a:t>
            </a:r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000089"/>
              </p:ext>
            </p:extLst>
          </p:nvPr>
        </p:nvGraphicFramePr>
        <p:xfrm>
          <a:off x="1471611" y="1726724"/>
          <a:ext cx="8215313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1798">
                  <a:extLst>
                    <a:ext uri="{9D8B030D-6E8A-4147-A177-3AD203B41FA5}">
                      <a16:colId xmlns:a16="http://schemas.microsoft.com/office/drawing/2014/main" val="2019926530"/>
                    </a:ext>
                  </a:extLst>
                </a:gridCol>
                <a:gridCol w="1023515">
                  <a:extLst>
                    <a:ext uri="{9D8B030D-6E8A-4147-A177-3AD203B41FA5}">
                      <a16:colId xmlns:a16="http://schemas.microsoft.com/office/drawing/2014/main" val="35274080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AR-Sachen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 Jahre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978369"/>
                  </a:ext>
                </a:extLst>
              </a:tr>
            </a:tbl>
          </a:graphicData>
        </a:graphic>
      </p:graphicFrame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98769"/>
              </p:ext>
            </p:extLst>
          </p:nvPr>
        </p:nvGraphicFramePr>
        <p:xfrm>
          <a:off x="1471611" y="2297993"/>
          <a:ext cx="8215312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1798">
                  <a:extLst>
                    <a:ext uri="{9D8B030D-6E8A-4147-A177-3AD203B41FA5}">
                      <a16:colId xmlns:a16="http://schemas.microsoft.com/office/drawing/2014/main" val="502313443"/>
                    </a:ext>
                  </a:extLst>
                </a:gridCol>
                <a:gridCol w="1023514">
                  <a:extLst>
                    <a:ext uri="{9D8B030D-6E8A-4147-A177-3AD203B41FA5}">
                      <a16:colId xmlns:a16="http://schemas.microsoft.com/office/drawing/2014/main" val="31743829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>
                          <a:effectLst/>
                        </a:rPr>
                        <a:t>Schutzschriften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 Jahr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101196"/>
                  </a:ext>
                </a:extLst>
              </a:tr>
            </a:tbl>
          </a:graphicData>
        </a:graphic>
      </p:graphicFrame>
      <p:graphicFrame>
        <p:nvGraphicFramePr>
          <p:cNvPr id="16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44765"/>
              </p:ext>
            </p:extLst>
          </p:nvPr>
        </p:nvGraphicFramePr>
        <p:xfrm>
          <a:off x="1471611" y="2870508"/>
          <a:ext cx="8991523" cy="41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71303">
                  <a:extLst>
                    <a:ext uri="{9D8B030D-6E8A-4147-A177-3AD203B41FA5}">
                      <a16:colId xmlns:a16="http://schemas.microsoft.com/office/drawing/2014/main" val="3314336721"/>
                    </a:ext>
                  </a:extLst>
                </a:gridCol>
                <a:gridCol w="1120220">
                  <a:extLst>
                    <a:ext uri="{9D8B030D-6E8A-4147-A177-3AD203B41FA5}">
                      <a16:colId xmlns:a16="http://schemas.microsoft.com/office/drawing/2014/main" val="283544435"/>
                    </a:ext>
                  </a:extLst>
                </a:gridCol>
              </a:tblGrid>
              <a:tr h="35237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de-DE" sz="1800" dirty="0">
                          <a:effectLst/>
                        </a:rPr>
                        <a:t>Adoption (die komplette Akte) 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130 Jahre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725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1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Breitbild</PresentationFormat>
  <Paragraphs>85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6</cp:revision>
  <dcterms:created xsi:type="dcterms:W3CDTF">2023-09-07T14:26:18Z</dcterms:created>
  <dcterms:modified xsi:type="dcterms:W3CDTF">2023-09-08T11:01:24Z</dcterms:modified>
</cp:coreProperties>
</file>