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657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186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239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42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854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48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261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670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0988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641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444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5A317-CA20-4477-A2D4-94B4FC3D3DB1}" type="datetimeFigureOut">
              <a:rPr lang="de-DE" smtClean="0"/>
              <a:t>29.06.2023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1F2E8-0E9D-47BF-AB1D-3F7F0ABFCB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665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88912" y="106729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Verfahrenskostenhilfe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852488" y="2066074"/>
            <a:ext cx="10154842" cy="4191851"/>
            <a:chOff x="263127" y="2595522"/>
            <a:chExt cx="10154842" cy="4191851"/>
          </a:xfrm>
        </p:grpSpPr>
        <p:sp>
          <p:nvSpPr>
            <p:cNvPr id="3" name="Abgerundetes Rechteck 2"/>
            <p:cNvSpPr/>
            <p:nvPr/>
          </p:nvSpPr>
          <p:spPr>
            <a:xfrm>
              <a:off x="802481" y="3053196"/>
              <a:ext cx="9615488" cy="3734177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u="dotted" dirty="0" smtClean="0"/>
                <a:t>Ehe- </a:t>
              </a:r>
              <a:r>
                <a:rPr lang="de-DE" sz="2400" u="dotted" dirty="0"/>
                <a:t>und Familienstreitsachen: </a:t>
              </a:r>
              <a:endParaRPr lang="de-DE" sz="2400" dirty="0"/>
            </a:p>
            <a:p>
              <a:pPr lvl="0"/>
              <a:r>
                <a:rPr lang="de-DE" sz="2400" dirty="0"/>
                <a:t>§§ 76 – 78 </a:t>
              </a:r>
              <a:r>
                <a:rPr lang="de-DE" sz="2400" dirty="0" err="1"/>
                <a:t>FamFG</a:t>
              </a:r>
              <a:r>
                <a:rPr lang="de-DE" sz="2400" dirty="0"/>
                <a:t> sind nicht anzuwenden - §§ 114 – 127 ZPO gelten unmittelbar </a:t>
              </a:r>
              <a:endParaRPr lang="de-DE" sz="2400" dirty="0" smtClean="0"/>
            </a:p>
            <a:p>
              <a:pPr lvl="0"/>
              <a:endParaRPr lang="de-DE" sz="2400" dirty="0"/>
            </a:p>
            <a:p>
              <a:pPr lvl="0"/>
              <a:endParaRPr lang="de-DE" sz="2400" dirty="0"/>
            </a:p>
            <a:p>
              <a:r>
                <a:rPr lang="de-DE" sz="2400" dirty="0"/>
                <a:t> </a:t>
              </a:r>
              <a:endParaRPr lang="de-DE" sz="2400" dirty="0" smtClean="0">
                <a:effectLst/>
              </a:endParaRPr>
            </a:p>
            <a:p>
              <a:r>
                <a:rPr lang="de-DE" sz="2400" dirty="0"/>
                <a:t> </a:t>
              </a:r>
              <a:endParaRPr lang="de-DE" sz="2400" dirty="0" smtClean="0">
                <a:effectLst/>
              </a:endParaRPr>
            </a:p>
            <a:p>
              <a:r>
                <a:rPr lang="de-DE" sz="2400" dirty="0"/>
                <a:t>hier gelten auch die Bestimmungen des DB-PKH-Gesetz (vgl. Abschnitt B)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7" y="2595522"/>
              <a:ext cx="3937397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Gesetzliche Bestimmungen</a:t>
              </a:r>
              <a:endParaRPr lang="de-DE" sz="2400" dirty="0"/>
            </a:p>
          </p:txBody>
        </p:sp>
      </p:grpSp>
      <p:sp>
        <p:nvSpPr>
          <p:cNvPr id="15" name="Gefaltete Ecke 14"/>
          <p:cNvSpPr/>
          <p:nvPr/>
        </p:nvSpPr>
        <p:spPr>
          <a:xfrm rot="328309">
            <a:off x="519095" y="309714"/>
            <a:ext cx="1851113" cy="183614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VKH = PKH im 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Zivilprozeß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391842" y="4182628"/>
            <a:ext cx="9615488" cy="90484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 dirty="0"/>
              <a:t>Angelegenheiten der freiwilligen Gerichtsbarkeit:</a:t>
            </a:r>
            <a:r>
              <a:rPr lang="de-DE" sz="2400" dirty="0"/>
              <a:t> §§ 76 – 78 </a:t>
            </a:r>
            <a:r>
              <a:rPr lang="de-DE" sz="2400" dirty="0" err="1"/>
              <a:t>FamFG</a:t>
            </a:r>
            <a:r>
              <a:rPr lang="de-DE" sz="2400" dirty="0"/>
              <a:t> mit Verweis auf die Vorschriften der ZPO (§ 76 I </a:t>
            </a:r>
            <a:r>
              <a:rPr lang="de-DE" sz="2400" dirty="0" err="1"/>
              <a:t>FamFG</a:t>
            </a:r>
            <a:r>
              <a:rPr lang="de-DE" sz="2400" dirty="0"/>
              <a:t>)</a:t>
            </a:r>
          </a:p>
        </p:txBody>
      </p:sp>
      <p:sp>
        <p:nvSpPr>
          <p:cNvPr id="17" name="Gefaltete Ecke 16"/>
          <p:cNvSpPr/>
          <p:nvPr/>
        </p:nvSpPr>
        <p:spPr>
          <a:xfrm rot="328309">
            <a:off x="9859574" y="4631516"/>
            <a:ext cx="1851113" cy="183614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DB = Durch-</a:t>
            </a:r>
            <a:r>
              <a:rPr lang="de-DE" sz="2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führungsbe</a:t>
            </a:r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-stimmungen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96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628651" y="212764"/>
            <a:ext cx="10440616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Ehe- und Familienstreitsachen: §§ 114 – 127 ZPO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Angelegenheiten der freiwilligen Gerichtsbarkeit: §§ 76 – 78 </a:t>
            </a:r>
            <a:r>
              <a:rPr lang="de-DE" dirty="0" err="1" smtClean="0">
                <a:solidFill>
                  <a:schemeClr val="tx1"/>
                </a:solidFill>
              </a:rPr>
              <a:t>FamFG</a:t>
            </a:r>
            <a:r>
              <a:rPr lang="de-DE" dirty="0" smtClean="0">
                <a:solidFill>
                  <a:schemeClr val="tx1"/>
                </a:solidFill>
              </a:rPr>
              <a:t> mit Verweis auf die Vorschriften der ZPO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DB-PKH-Gesetz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32" name="Gruppieren 31"/>
          <p:cNvGrpSpPr/>
          <p:nvPr/>
        </p:nvGrpSpPr>
        <p:grpSpPr>
          <a:xfrm>
            <a:off x="218467" y="1630971"/>
            <a:ext cx="11755065" cy="4416957"/>
            <a:chOff x="214314" y="1271587"/>
            <a:chExt cx="11755065" cy="4416957"/>
          </a:xfrm>
        </p:grpSpPr>
        <p:sp>
          <p:nvSpPr>
            <p:cNvPr id="21" name="Textfeld 6"/>
            <p:cNvSpPr>
              <a:spLocks noChangeArrowheads="1"/>
            </p:cNvSpPr>
            <p:nvPr/>
          </p:nvSpPr>
          <p:spPr bwMode="auto">
            <a:xfrm>
              <a:off x="1576387" y="4907494"/>
              <a:ext cx="3990975" cy="781050"/>
            </a:xfrm>
            <a:prstGeom prst="flowChartAlternateProcess">
              <a:avLst/>
            </a:prstGeom>
            <a:solidFill>
              <a:schemeClr val="accent2">
                <a:lumMod val="75000"/>
              </a:schemeClr>
            </a:solidFill>
            <a:ln w="6350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2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Beschluss entspricht nicht dem erkl</a:t>
              </a:r>
              <a:r>
                <a:rPr kumimoji="0" lang="de-DE" altLang="de-DE" sz="2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ä</a:t>
              </a:r>
              <a:r>
                <a:rPr kumimoji="0" lang="de-DE" altLang="de-DE" sz="2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rten Willen </a:t>
              </a:r>
              <a:r>
                <a:rPr kumimoji="0" lang="de-DE" altLang="de-DE" sz="2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–</a:t>
              </a:r>
              <a:r>
                <a:rPr kumimoji="0" lang="de-DE" altLang="de-DE" sz="2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Zustellen</a:t>
              </a:r>
              <a:endParaRPr kumimoji="0" lang="de-DE" altLang="de-D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feld 7"/>
            <p:cNvSpPr>
              <a:spLocks noChangeArrowheads="1"/>
            </p:cNvSpPr>
            <p:nvPr/>
          </p:nvSpPr>
          <p:spPr bwMode="auto">
            <a:xfrm>
              <a:off x="6496797" y="5083707"/>
              <a:ext cx="2708275" cy="428625"/>
            </a:xfrm>
            <a:prstGeom prst="flowChartAlternateProcess">
              <a:avLst/>
            </a:prstGeom>
            <a:solidFill>
              <a:schemeClr val="accent2">
                <a:lumMod val="75000"/>
              </a:schemeClr>
            </a:solidFill>
            <a:ln w="6350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2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sofortige Beschwerde </a:t>
              </a:r>
              <a:endParaRPr kumimoji="0" lang="de-DE" altLang="de-D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Pfeil nach rechts 22"/>
            <p:cNvSpPr/>
            <p:nvPr/>
          </p:nvSpPr>
          <p:spPr>
            <a:xfrm>
              <a:off x="5567362" y="4999900"/>
              <a:ext cx="654179" cy="670369"/>
            </a:xfrm>
            <a:prstGeom prst="rightArrow">
              <a:avLst/>
            </a:prstGeom>
            <a:solidFill>
              <a:schemeClr val="accent4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Pfeil nach rechts 24"/>
            <p:cNvSpPr/>
            <p:nvPr/>
          </p:nvSpPr>
          <p:spPr>
            <a:xfrm rot="5400000">
              <a:off x="2636997" y="4340269"/>
              <a:ext cx="654179" cy="670369"/>
            </a:xfrm>
            <a:prstGeom prst="rightArrow">
              <a:avLst/>
            </a:prstGeom>
            <a:solidFill>
              <a:schemeClr val="accent4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6" name="Abgerundetes Rechteck 25"/>
            <p:cNvSpPr/>
            <p:nvPr/>
          </p:nvSpPr>
          <p:spPr>
            <a:xfrm>
              <a:off x="214314" y="1271587"/>
              <a:ext cx="4743449" cy="1385887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 smtClean="0"/>
                <a:t>Voraussetzungen:</a:t>
              </a:r>
            </a:p>
            <a:p>
              <a:pPr algn="ctr"/>
              <a:r>
                <a:rPr lang="de-DE" sz="2000" dirty="0" smtClean="0"/>
                <a:t>mittellos, hinreichende Aussicht auf Erfolg,</a:t>
              </a:r>
            </a:p>
            <a:p>
              <a:pPr algn="ctr"/>
              <a:r>
                <a:rPr lang="de-DE" sz="2000" dirty="0" smtClean="0"/>
                <a:t>nicht mutwillig</a:t>
              </a:r>
              <a:endParaRPr lang="de-DE" sz="2000" dirty="0"/>
            </a:p>
          </p:txBody>
        </p:sp>
        <p:sp>
          <p:nvSpPr>
            <p:cNvPr id="27" name="Abgerundetes Rechteck 26"/>
            <p:cNvSpPr/>
            <p:nvPr/>
          </p:nvSpPr>
          <p:spPr>
            <a:xfrm>
              <a:off x="9754819" y="1457323"/>
              <a:ext cx="2214560" cy="1014413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altLang="de-DE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Gelegenheit zur Stellungnahme</a:t>
              </a:r>
              <a:endParaRPr kumimoji="0" lang="de-DE" altLang="de-DE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Pfeil nach rechts 27"/>
            <p:cNvSpPr/>
            <p:nvPr/>
          </p:nvSpPr>
          <p:spPr>
            <a:xfrm>
              <a:off x="9200902" y="1629344"/>
              <a:ext cx="654179" cy="670369"/>
            </a:xfrm>
            <a:prstGeom prst="rightArrow">
              <a:avLst/>
            </a:prstGeom>
            <a:solidFill>
              <a:schemeClr val="accent4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Abgerundetes Rechteck 28"/>
            <p:cNvSpPr/>
            <p:nvPr/>
          </p:nvSpPr>
          <p:spPr>
            <a:xfrm>
              <a:off x="5357814" y="1271587"/>
              <a:ext cx="3943350" cy="1385887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 smtClean="0"/>
                <a:t>Antrag + Erklärung über die persönlichen und wirtschaftlichen Verhältnisse + Belege</a:t>
              </a:r>
              <a:endParaRPr lang="de-DE" sz="2000" dirty="0"/>
            </a:p>
          </p:txBody>
        </p:sp>
        <p:sp>
          <p:nvSpPr>
            <p:cNvPr id="30" name="Abgerundetes Rechteck 29"/>
            <p:cNvSpPr/>
            <p:nvPr/>
          </p:nvSpPr>
          <p:spPr>
            <a:xfrm>
              <a:off x="2628902" y="2801897"/>
              <a:ext cx="6357936" cy="169866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dirty="0" smtClean="0"/>
                <a:t>Beschluss</a:t>
              </a:r>
            </a:p>
            <a:p>
              <a:pPr algn="ctr"/>
              <a:r>
                <a:rPr lang="de-DE" sz="2000" dirty="0" smtClean="0"/>
                <a:t>VKH ohne Zahlungsbestimmung</a:t>
              </a:r>
            </a:p>
            <a:p>
              <a:pPr algn="ctr"/>
              <a:r>
                <a:rPr lang="de-DE" sz="2000" dirty="0" smtClean="0"/>
                <a:t>VKH mit Zahlungsbestimmung (max. 48 Monatsraten)</a:t>
              </a:r>
            </a:p>
            <a:p>
              <a:pPr algn="ctr"/>
              <a:r>
                <a:rPr lang="de-DE" sz="2000" dirty="0" smtClean="0"/>
                <a:t>Teilbewilligung der VKH</a:t>
              </a:r>
            </a:p>
            <a:p>
              <a:pPr algn="ctr"/>
              <a:r>
                <a:rPr lang="de-DE" sz="2000" dirty="0" smtClean="0"/>
                <a:t>Zurückweisung des Antrages</a:t>
              </a:r>
              <a:endParaRPr lang="de-DE" sz="2000" dirty="0"/>
            </a:p>
          </p:txBody>
        </p:sp>
        <p:sp>
          <p:nvSpPr>
            <p:cNvPr id="31" name="Pfeil nach rechts 30"/>
            <p:cNvSpPr/>
            <p:nvPr/>
          </p:nvSpPr>
          <p:spPr>
            <a:xfrm rot="5400000">
              <a:off x="8157285" y="2649379"/>
              <a:ext cx="654179" cy="670369"/>
            </a:xfrm>
            <a:prstGeom prst="rightArrow">
              <a:avLst/>
            </a:prstGeom>
            <a:solidFill>
              <a:schemeClr val="accent4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3" name="Gefaltete Ecke 32"/>
          <p:cNvSpPr/>
          <p:nvPr/>
        </p:nvSpPr>
        <p:spPr>
          <a:xfrm rot="21289863">
            <a:off x="9607546" y="4245754"/>
            <a:ext cx="1851113" cy="183614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In der Praxis ca. 80-90 % der Verfahren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96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88912" y="106729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Verfahrenskostenhilfe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852489" y="2066074"/>
            <a:ext cx="10154841" cy="4191851"/>
            <a:chOff x="263128" y="2595522"/>
            <a:chExt cx="10154841" cy="4191851"/>
          </a:xfrm>
        </p:grpSpPr>
        <p:sp>
          <p:nvSpPr>
            <p:cNvPr id="3" name="Abgerundetes Rechteck 2"/>
            <p:cNvSpPr/>
            <p:nvPr/>
          </p:nvSpPr>
          <p:spPr>
            <a:xfrm>
              <a:off x="802481" y="3053196"/>
              <a:ext cx="9615488" cy="3734177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dirty="0"/>
                <a:t>Antrag + Erklärung über die persönlichen und wirtschaftlichen Verhältnisse zum Nachweis der Bedürftigkeit + Belege </a:t>
              </a:r>
            </a:p>
            <a:p>
              <a:r>
                <a:rPr lang="de-DE" sz="2400" dirty="0"/>
                <a:t>kein Anwaltszwang (§ 114 IV </a:t>
              </a:r>
              <a:r>
                <a:rPr lang="de-DE" sz="2400" dirty="0" err="1"/>
                <a:t>FamFG</a:t>
              </a:r>
              <a:r>
                <a:rPr lang="de-DE" sz="2400" dirty="0"/>
                <a:t>)</a:t>
              </a:r>
            </a:p>
            <a:p>
              <a:r>
                <a:rPr lang="de-DE" sz="2400" dirty="0"/>
                <a:t> </a:t>
              </a:r>
            </a:p>
            <a:p>
              <a:r>
                <a:rPr lang="de-DE" sz="2400" dirty="0"/>
                <a:t>vor der Bewilligung der VKH kann das Gericht die übrige Beteiligte Gelegenheit zur Stellungnahme geben (§ 77 I S. 1 </a:t>
              </a:r>
              <a:r>
                <a:rPr lang="de-DE" sz="2400" dirty="0" err="1"/>
                <a:t>FamFG</a:t>
              </a:r>
              <a:r>
                <a:rPr lang="de-DE" sz="2400" dirty="0"/>
                <a:t>)</a:t>
              </a:r>
            </a:p>
            <a:p>
              <a:pPr lvl="0"/>
              <a:r>
                <a:rPr lang="de-DE" sz="2400" dirty="0"/>
                <a:t>Antragsverfahren: dem Antragsgegner ist Gelegenheit zur Stellungnahme zu geben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8" y="2595522"/>
              <a:ext cx="2990850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Gang des Verfahrens </a:t>
              </a:r>
              <a:endParaRPr lang="de-DE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5883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88912" y="106729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Verfahrenskostenhilfe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852489" y="2066074"/>
            <a:ext cx="10154841" cy="4191851"/>
            <a:chOff x="263128" y="2595522"/>
            <a:chExt cx="10154841" cy="4191851"/>
          </a:xfrm>
        </p:grpSpPr>
        <p:sp>
          <p:nvSpPr>
            <p:cNvPr id="3" name="Abgerundetes Rechteck 2"/>
            <p:cNvSpPr/>
            <p:nvPr/>
          </p:nvSpPr>
          <p:spPr>
            <a:xfrm>
              <a:off x="802481" y="3053196"/>
              <a:ext cx="9615488" cy="3734177"/>
            </a:xfrm>
            <a:prstGeom prst="roundRect">
              <a:avLst/>
            </a:prstGeom>
            <a:solidFill>
              <a:schemeClr val="accent2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durch Beschluss </a:t>
              </a:r>
            </a:p>
            <a:p>
              <a:endParaRPr lang="de-DE" sz="2000" dirty="0" smtClean="0">
                <a:effectLst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e-DE" sz="2000" u="sng" dirty="0"/>
                <a:t>mögliche Entscheidungen</a:t>
              </a:r>
              <a:r>
                <a:rPr lang="de-DE" sz="2000" dirty="0"/>
                <a:t>: </a:t>
              </a:r>
            </a:p>
            <a:p>
              <a:pPr lvl="0"/>
              <a:r>
                <a:rPr lang="de-DE" sz="2000" dirty="0" smtClean="0"/>
                <a:t>	- VKH </a:t>
              </a:r>
              <a:r>
                <a:rPr lang="de-DE" sz="2000" dirty="0"/>
                <a:t>ohne Ratenzahlung</a:t>
              </a:r>
            </a:p>
            <a:p>
              <a:pPr lvl="0"/>
              <a:r>
                <a:rPr lang="de-DE" sz="2000" dirty="0" smtClean="0"/>
                <a:t>	- Teilbewilligung </a:t>
              </a:r>
              <a:r>
                <a:rPr lang="de-DE" sz="2000" dirty="0"/>
                <a:t>der VKH</a:t>
              </a:r>
            </a:p>
            <a:p>
              <a:pPr lvl="0"/>
              <a:r>
                <a:rPr lang="de-DE" sz="2000" dirty="0" smtClean="0"/>
                <a:t>	- VKH </a:t>
              </a:r>
              <a:r>
                <a:rPr lang="de-DE" sz="2000" dirty="0"/>
                <a:t>mit Ratenzahlung (mit max. 48 Monatsraten)</a:t>
              </a:r>
            </a:p>
            <a:p>
              <a:pPr lvl="0"/>
              <a:r>
                <a:rPr lang="de-DE" sz="2000" dirty="0" smtClean="0"/>
                <a:t>	- Zurückweisung </a:t>
              </a:r>
              <a:r>
                <a:rPr lang="de-DE" sz="2000" dirty="0"/>
                <a:t>des Antrages</a:t>
              </a:r>
            </a:p>
            <a:p>
              <a:endParaRPr lang="de-DE" sz="20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2000" dirty="0"/>
                <a:t>entspricht der Beschluss nicht dem erklärten Willen des Beteiligten – Beschluss demjenigen förmlich zustellen (§ 41 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8" y="2595522"/>
              <a:ext cx="3748086" cy="6775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Entscheidung des Gerichts</a:t>
              </a:r>
              <a:endParaRPr lang="de-DE" sz="2400" dirty="0"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9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de-DE" sz="2800" b="1" dirty="0" smtClean="0"/>
          </a:p>
          <a:p>
            <a:pPr algn="ctr"/>
            <a:r>
              <a:rPr lang="de-DE" sz="2800" b="1" dirty="0" smtClean="0"/>
              <a:t>Verfahrenskostenhilfe</a:t>
            </a:r>
            <a:endParaRPr lang="de-DE" sz="2800" b="1" dirty="0"/>
          </a:p>
          <a:p>
            <a:pPr lvl="1" algn="ctr"/>
            <a:r>
              <a:rPr lang="de-DE" sz="2800" b="1" dirty="0"/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250032" y="1378063"/>
            <a:ext cx="9948197" cy="2575384"/>
            <a:chOff x="263127" y="2595522"/>
            <a:chExt cx="9948197" cy="2575384"/>
          </a:xfrm>
        </p:grpSpPr>
        <p:sp>
          <p:nvSpPr>
            <p:cNvPr id="3" name="Abgerundetes Rechteck 2"/>
            <p:cNvSpPr/>
            <p:nvPr/>
          </p:nvSpPr>
          <p:spPr>
            <a:xfrm>
              <a:off x="595836" y="2994067"/>
              <a:ext cx="9615488" cy="217683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000" u="sng" dirty="0" smtClean="0"/>
            </a:p>
            <a:p>
              <a:r>
                <a:rPr lang="de-DE" sz="2000" u="sng" dirty="0" smtClean="0"/>
                <a:t>Vertretung </a:t>
              </a:r>
              <a:r>
                <a:rPr lang="de-DE" sz="2000" u="sng" dirty="0"/>
                <a:t>durch einen RA vorgeschrieben: </a:t>
              </a:r>
            </a:p>
            <a:p>
              <a:pPr lvl="0"/>
              <a:r>
                <a:rPr lang="de-DE" sz="2000" dirty="0" smtClean="0"/>
                <a:t>	-Beiordnung </a:t>
              </a:r>
              <a:r>
                <a:rPr lang="de-DE" sz="2000" dirty="0"/>
                <a:t>eines zur Vertretung bereiten RA seiner Wahl (§ 78 I </a:t>
              </a:r>
              <a:r>
                <a:rPr lang="de-DE" sz="2000" dirty="0" err="1"/>
                <a:t>FamFG</a:t>
              </a:r>
              <a:r>
                <a:rPr lang="de-DE" sz="2000" dirty="0" smtClean="0"/>
                <a:t>)</a:t>
              </a:r>
              <a:r>
                <a:rPr lang="de-DE" sz="2000" dirty="0"/>
                <a:t> </a:t>
              </a:r>
            </a:p>
            <a:p>
              <a:r>
                <a:rPr lang="de-DE" sz="2000" u="sng" dirty="0"/>
                <a:t>Vertretung durch einen RA nicht vorgeschrieben:</a:t>
              </a:r>
            </a:p>
            <a:p>
              <a:pPr lvl="0"/>
              <a:r>
                <a:rPr lang="de-DE" sz="2000" dirty="0"/>
                <a:t>Beiordnung eines RA seiner Wahl nur wenn wegen der Schwierigkeit der Sach- und Rechtslage die Vertretung durch einen RA erforderlich erscheint (§ 78 II </a:t>
              </a:r>
              <a:r>
                <a:rPr lang="de-DE" sz="2000" dirty="0" err="1"/>
                <a:t>FamFG</a:t>
              </a:r>
              <a:r>
                <a:rPr lang="de-DE" sz="2000" dirty="0"/>
                <a:t>)</a:t>
              </a:r>
            </a:p>
            <a:p>
              <a:r>
                <a:rPr lang="de-DE" sz="2000" dirty="0"/>
                <a:t> </a:t>
              </a:r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263127" y="2595522"/>
              <a:ext cx="4476749" cy="608311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/>
                <a:t>Beiordnung eines Rechtsanwalts </a:t>
              </a:r>
              <a:endParaRPr lang="de-DE" sz="2400" dirty="0">
                <a:effectLst/>
              </a:endParaRPr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4132658" y="3634041"/>
            <a:ext cx="7686675" cy="76287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/>
              <a:t>Der </a:t>
            </a:r>
            <a:r>
              <a:rPr lang="de-DE" sz="2000" dirty="0"/>
              <a:t>RA kann sich anschließend nach den Vorschriften des RVG aus der Landeskasse vergüten </a:t>
            </a:r>
            <a:r>
              <a:rPr lang="de-DE" sz="2000" dirty="0" smtClean="0"/>
              <a:t>lassen; </a:t>
            </a:r>
            <a:endParaRPr lang="de-DE" sz="2000" dirty="0"/>
          </a:p>
        </p:txBody>
      </p:sp>
      <p:sp>
        <p:nvSpPr>
          <p:cNvPr id="5" name="Abgerundetes Rechteck 4"/>
          <p:cNvSpPr/>
          <p:nvPr/>
        </p:nvSpPr>
        <p:spPr>
          <a:xfrm>
            <a:off x="1145381" y="4752537"/>
            <a:ext cx="9901238" cy="192721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VKH-Beschluss </a:t>
            </a:r>
            <a:r>
              <a:rPr lang="de-DE" dirty="0"/>
              <a:t>ist mit der </a:t>
            </a:r>
            <a:r>
              <a:rPr lang="de-DE" u="sng" dirty="0"/>
              <a:t>sofortigen Beschwerde </a:t>
            </a:r>
            <a:r>
              <a:rPr lang="de-DE" dirty="0"/>
              <a:t>anfechtbar (§§ 567 bis 572, 127 II – IV ZPO)</a:t>
            </a:r>
          </a:p>
          <a:p>
            <a:r>
              <a:rPr lang="de-DE" dirty="0"/>
              <a:t>Notfrist, </a:t>
            </a:r>
            <a:r>
              <a:rPr lang="de-DE" u="sng" dirty="0"/>
              <a:t>1 Monat ab Zustellung der Entscheidung</a:t>
            </a:r>
            <a:r>
              <a:rPr lang="de-DE" dirty="0"/>
              <a:t>, spätestens mit dem Ablauf von 5 Monaten nach der Verkündung des Beschlusses (§ 569 I S. 2 ZPO</a:t>
            </a:r>
            <a:r>
              <a:rPr lang="de-DE" dirty="0" smtClean="0"/>
              <a:t>)</a:t>
            </a:r>
            <a:r>
              <a:rPr lang="de-DE" dirty="0"/>
              <a:t> </a:t>
            </a:r>
          </a:p>
          <a:p>
            <a:r>
              <a:rPr lang="de-DE" dirty="0"/>
              <a:t>Einlegung beim Gericht, dessen Entscheidung angefochten wird oder beim </a:t>
            </a:r>
            <a:r>
              <a:rPr lang="de-DE" dirty="0" smtClean="0"/>
              <a:t>Beschwerdegericht</a:t>
            </a:r>
          </a:p>
          <a:p>
            <a:r>
              <a:rPr lang="de-DE" dirty="0" smtClean="0"/>
              <a:t>(§§ </a:t>
            </a:r>
            <a:r>
              <a:rPr lang="de-DE" dirty="0"/>
              <a:t>569 I S. 1, 127 III S. 3 ZPO)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250032" y="4498168"/>
            <a:ext cx="4243387" cy="53268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sofortige Beschwerde (§ 76 II </a:t>
            </a:r>
            <a:r>
              <a:rPr lang="de-DE" sz="2000" b="1" dirty="0" err="1" smtClean="0"/>
              <a:t>FamFG</a:t>
            </a:r>
            <a:r>
              <a:rPr lang="de-DE" sz="2000" b="1" dirty="0" smtClean="0"/>
              <a:t>) </a:t>
            </a:r>
            <a:endParaRPr lang="de-DE" sz="20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7772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452</Words>
  <Application>Microsoft Office PowerPoint</Application>
  <PresentationFormat>Breitbild</PresentationFormat>
  <Paragraphs>85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10</cp:revision>
  <dcterms:created xsi:type="dcterms:W3CDTF">2023-06-26T12:21:35Z</dcterms:created>
  <dcterms:modified xsi:type="dcterms:W3CDTF">2023-06-29T15:04:42Z</dcterms:modified>
</cp:coreProperties>
</file>